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F3CD1D97-EB82-4BAE-83CF-7CF957D1DE51}" type="slidenum">
              <a:rPr lang="ru-RU" smtClean="0"/>
              <a:pPr/>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3CD1D97-EB82-4BAE-83CF-7CF957D1DE5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3CD1D97-EB82-4BAE-83CF-7CF957D1DE5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3CD1D97-EB82-4BAE-83CF-7CF957D1DE5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F3CD1D97-EB82-4BAE-83CF-7CF957D1DE51}" type="slidenum">
              <a:rPr lang="ru-RU" smtClean="0"/>
              <a:pPr/>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3CD1D97-EB82-4BAE-83CF-7CF957D1DE5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F3CD1D97-EB82-4BAE-83CF-7CF957D1DE51}" type="slidenum">
              <a:rPr lang="ru-RU" smtClean="0"/>
              <a:pPr/>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F3CD1D97-EB82-4BAE-83CF-7CF957D1DE5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F3CD1D97-EB82-4BAE-83CF-7CF957D1DE5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4D7C815-594B-4808-8763-815811F0E009}" type="datetimeFigureOut">
              <a:rPr lang="ru-RU" smtClean="0"/>
              <a:pPr/>
              <a:t>18.05.2014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F3CD1D97-EB82-4BAE-83CF-7CF957D1DE5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54D7C815-594B-4808-8763-815811F0E009}" type="datetimeFigureOut">
              <a:rPr lang="ru-RU" smtClean="0"/>
              <a:pPr/>
              <a:t>18.05.2014</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F3CD1D97-EB82-4BAE-83CF-7CF957D1DE5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54D7C815-594B-4808-8763-815811F0E009}" type="datetimeFigureOut">
              <a:rPr lang="ru-RU" smtClean="0"/>
              <a:pPr/>
              <a:t>18.05.2014</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3CD1D97-EB82-4BAE-83CF-7CF957D1DE51}"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i="1" dirty="0" smtClean="0"/>
              <a:t>Дикие животные</a:t>
            </a:r>
            <a:endParaRPr lang="ru-RU" i="1" dirty="0"/>
          </a:p>
        </p:txBody>
      </p:sp>
      <p:sp>
        <p:nvSpPr>
          <p:cNvPr id="3" name="Подзаголовок 2"/>
          <p:cNvSpPr>
            <a:spLocks noGrp="1"/>
          </p:cNvSpPr>
          <p:nvPr>
            <p:ph type="subTitle" idx="1"/>
          </p:nvPr>
        </p:nvSpPr>
        <p:spPr/>
        <p:txBody>
          <a:bodyPr/>
          <a:lstStyle/>
          <a:p>
            <a:r>
              <a:rPr lang="ru-RU" i="1" smtClean="0">
                <a:solidFill>
                  <a:schemeClr val="tx1"/>
                </a:solidFill>
              </a:rPr>
              <a:t>Подготовила: </a:t>
            </a:r>
            <a:r>
              <a:rPr lang="ru-RU" i="1" smtClean="0"/>
              <a:t>Саенко М.А.</a:t>
            </a:r>
            <a:endParaRPr lang="ru-RU" i="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584182"/>
          </a:xfrm>
        </p:spPr>
        <p:txBody>
          <a:bodyPr/>
          <a:lstStyle/>
          <a:p>
            <a:r>
              <a:rPr lang="ru-RU" dirty="0" smtClean="0"/>
              <a:t>                   </a:t>
            </a:r>
            <a:r>
              <a:rPr lang="ru-RU" i="1" dirty="0" smtClean="0"/>
              <a:t>Енот</a:t>
            </a:r>
            <a:endParaRPr lang="ru-RU" i="1" dirty="0"/>
          </a:p>
        </p:txBody>
      </p:sp>
      <p:sp>
        <p:nvSpPr>
          <p:cNvPr id="4" name="Текст 3"/>
          <p:cNvSpPr>
            <a:spLocks noGrp="1"/>
          </p:cNvSpPr>
          <p:nvPr>
            <p:ph type="body" idx="2"/>
          </p:nvPr>
        </p:nvSpPr>
        <p:spPr>
          <a:xfrm>
            <a:off x="457200" y="1000108"/>
            <a:ext cx="3008313" cy="5126055"/>
          </a:xfrm>
        </p:spPr>
        <p:txBody>
          <a:bodyPr>
            <a:normAutofit fontScale="92500" lnSpcReduction="20000"/>
          </a:bodyPr>
          <a:lstStyle/>
          <a:p>
            <a:r>
              <a:rPr lang="ru-RU" i="1" dirty="0" smtClean="0"/>
              <a:t>Еноты - исконные жители Северной Америки -</a:t>
            </a:r>
            <a:br>
              <a:rPr lang="ru-RU" i="1" dirty="0" smtClean="0"/>
            </a:br>
            <a:r>
              <a:rPr lang="ru-RU" i="1" dirty="0" smtClean="0"/>
              <a:t>обычно селятся поближе к пресным водоёмам, где в основном и ищут корм. В случае</a:t>
            </a:r>
            <a:br>
              <a:rPr lang="ru-RU" i="1" dirty="0" smtClean="0"/>
            </a:br>
            <a:r>
              <a:rPr lang="ru-RU" i="1" dirty="0" smtClean="0"/>
              <a:t>необходимости они показывают себя неплохими пловцами. Однако, хотя и можно</a:t>
            </a:r>
            <a:br>
              <a:rPr lang="ru-RU" i="1" dirty="0" smtClean="0"/>
            </a:br>
            <a:r>
              <a:rPr lang="ru-RU" i="1" dirty="0" smtClean="0"/>
              <a:t>наблюдать, как енот, прежде чем приступить к трапезе, словно бы старательно полощет</a:t>
            </a:r>
            <a:br>
              <a:rPr lang="ru-RU" i="1" dirty="0" smtClean="0"/>
            </a:br>
            <a:r>
              <a:rPr lang="ru-RU" i="1" dirty="0" smtClean="0"/>
              <a:t>в воде рака или улитку, его репутация брезгливого чистюли совершенно незаслуженна.</a:t>
            </a:r>
            <a:br>
              <a:rPr lang="ru-RU" i="1" dirty="0" smtClean="0"/>
            </a:br>
            <a:r>
              <a:rPr lang="ru-RU" i="1" dirty="0" smtClean="0"/>
              <a:t>Вероятно, он просто ощупывает добычу, определяя её строение и размеры.</a:t>
            </a:r>
            <a:endParaRPr lang="ru-RU" i="1" dirty="0"/>
          </a:p>
        </p:txBody>
      </p:sp>
      <p:sp>
        <p:nvSpPr>
          <p:cNvPr id="3" name="Содержимое 2"/>
          <p:cNvSpPr>
            <a:spLocks noGrp="1"/>
          </p:cNvSpPr>
          <p:nvPr>
            <p:ph sz="half" idx="1"/>
          </p:nvPr>
        </p:nvSpPr>
        <p:spPr/>
        <p:txBody>
          <a:bodyPr/>
          <a:lstStyle/>
          <a:p>
            <a:endParaRPr lang="ru-RU"/>
          </a:p>
        </p:txBody>
      </p:sp>
      <p:pic>
        <p:nvPicPr>
          <p:cNvPr id="8194" name="Picture 2" descr="C:\Users\ДОМ\Desktop\podborka-enotov-10.jpg"/>
          <p:cNvPicPr>
            <a:picLocks noChangeAspect="1" noChangeArrowheads="1"/>
          </p:cNvPicPr>
          <p:nvPr/>
        </p:nvPicPr>
        <p:blipFill>
          <a:blip r:embed="rId2"/>
          <a:srcRect/>
          <a:stretch>
            <a:fillRect/>
          </a:stretch>
        </p:blipFill>
        <p:spPr bwMode="auto">
          <a:xfrm>
            <a:off x="3571868" y="285729"/>
            <a:ext cx="5156229" cy="585791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72066" y="142852"/>
            <a:ext cx="3357586" cy="584182"/>
          </a:xfrm>
        </p:spPr>
        <p:txBody>
          <a:bodyPr/>
          <a:lstStyle/>
          <a:p>
            <a:r>
              <a:rPr lang="ru-RU" dirty="0" smtClean="0"/>
              <a:t>                      </a:t>
            </a:r>
            <a:r>
              <a:rPr lang="ru-RU" i="1" dirty="0" smtClean="0"/>
              <a:t>Волк   </a:t>
            </a:r>
            <a:r>
              <a:rPr lang="ru-RU" dirty="0" smtClean="0"/>
              <a:t>             </a:t>
            </a:r>
            <a:endParaRPr lang="ru-RU" dirty="0"/>
          </a:p>
        </p:txBody>
      </p:sp>
      <p:sp>
        <p:nvSpPr>
          <p:cNvPr id="4" name="Текст 3"/>
          <p:cNvSpPr>
            <a:spLocks noGrp="1"/>
          </p:cNvSpPr>
          <p:nvPr>
            <p:ph type="body" idx="2"/>
          </p:nvPr>
        </p:nvSpPr>
        <p:spPr>
          <a:xfrm>
            <a:off x="457200" y="428604"/>
            <a:ext cx="3008313" cy="6286544"/>
          </a:xfrm>
        </p:spPr>
        <p:txBody>
          <a:bodyPr>
            <a:noAutofit/>
          </a:bodyPr>
          <a:lstStyle/>
          <a:p>
            <a:r>
              <a:rPr lang="ru-RU" sz="900" i="1" dirty="0" smtClean="0"/>
              <a:t>Размеры и общий вес волков подвержены сильной географической изменчивости; замечено, что они меняются </a:t>
            </a:r>
            <a:r>
              <a:rPr lang="ru-RU" sz="900" i="1" dirty="0" err="1" smtClean="0"/>
              <a:t>пропорциально</a:t>
            </a:r>
            <a:r>
              <a:rPr lang="ru-RU" sz="900" i="1" dirty="0" smtClean="0"/>
              <a:t> в зависимости от окружающего климата и в полном соответствии с правилом Бергмана. В общем случае высота животных в холке колеблется в пределах 60—85 см, длина 105—160 см, а вес 32—62 кг, что делает обыкновенного волка одним из самым крупных млекопитающих в семействе. В редких случаях в северной части Северной Америки отдельные экземпляры могут весить более 77 кг, а самое крупное животное было зарегистрировано в 1939 г на Аляске: его вес составлял около 80 кг. Самым маленьким подвидом следует считать арабского волка, самки которого в зрелом возрасте могут весить всего 10 кг. В пределах одной популяции самцы всегда крупнее самок примерно на 20 %, и с более лобастой головой.</a:t>
            </a:r>
          </a:p>
          <a:p>
            <a:r>
              <a:rPr lang="ru-RU" sz="900" i="1" dirty="0" smtClean="0"/>
              <a:t>По общему виду волк напоминает крупную остроухую собаку. Ноги высокие, сильные; лапа крупнее и более вытянута, нежели собачья, длина следа порядка 15 см, ширина 7 см, средние два пальца вынесены вперёд, что позволяет отличать следы волка от собачьих. Голова широколобая, морда относительно широкая, сильно вытянута и по бокам обрамлена «бакенбардами». Массивная морда волка хорошо отличает его от шакала и койота, у которых она более узкая и острая. К тому же она очень выразительна: учёные различают более 10 мимических выражений: гнев, злоба, покорность, ласка, веселье, настороженность, угроза, спокойствие, страх.</a:t>
            </a:r>
          </a:p>
          <a:p>
            <a:r>
              <a:rPr lang="ru-RU" sz="900" i="1" dirty="0" smtClean="0"/>
              <a:t>Строение зубов волка — важная характеристика, определяющая образ жизни этого хищника. На верхней челюсти имеются 6 резцов, 2 клыка, 8 </a:t>
            </a:r>
            <a:r>
              <a:rPr lang="ru-RU" sz="900" i="1" dirty="0" err="1" smtClean="0"/>
              <a:t>премоляров</a:t>
            </a:r>
            <a:r>
              <a:rPr lang="ru-RU" sz="900" i="1" dirty="0" smtClean="0"/>
              <a:t> и 4 моляра. Нижняя челюсть содержит на 2 моляра больше. Четвёртые верхние </a:t>
            </a:r>
            <a:r>
              <a:rPr lang="ru-RU" sz="900" i="1" dirty="0" err="1" smtClean="0"/>
              <a:t>премоляры</a:t>
            </a:r>
            <a:r>
              <a:rPr lang="ru-RU" sz="900" i="1" dirty="0" smtClean="0"/>
              <a:t> и первые нижние моляры составляют плотоядные зубы, которые выполняют главную роль при разделе дичи. Важную роль также играют клыки, которыми хищник удерживает и тащит жертву. Зубы волка способны выдерживать нагрузку более 10 </a:t>
            </a:r>
            <a:r>
              <a:rPr lang="ru-RU" sz="900" i="1" dirty="0" err="1" smtClean="0"/>
              <a:t>мегапаскалей</a:t>
            </a:r>
            <a:r>
              <a:rPr lang="ru-RU" sz="900" i="1" dirty="0" smtClean="0"/>
              <a:t> и являются как его главным оружием, так и средством защиты. Их потеря для волка губительна и ведёт к голоду и потере дееспособности.</a:t>
            </a:r>
          </a:p>
          <a:p>
            <a:endParaRPr lang="ru-RU" sz="800" dirty="0"/>
          </a:p>
        </p:txBody>
      </p:sp>
      <p:sp>
        <p:nvSpPr>
          <p:cNvPr id="3" name="Содержимое 2"/>
          <p:cNvSpPr>
            <a:spLocks noGrp="1"/>
          </p:cNvSpPr>
          <p:nvPr>
            <p:ph sz="half" idx="1"/>
          </p:nvPr>
        </p:nvSpPr>
        <p:spPr/>
        <p:txBody>
          <a:bodyPr/>
          <a:lstStyle/>
          <a:p>
            <a:endParaRPr lang="ru-RU" dirty="0"/>
          </a:p>
        </p:txBody>
      </p:sp>
      <p:pic>
        <p:nvPicPr>
          <p:cNvPr id="1026" name="Picture 2" descr="C:\Users\ДОМ\Desktop\225d60899c.jpg"/>
          <p:cNvPicPr>
            <a:picLocks noChangeAspect="1" noChangeArrowheads="1"/>
          </p:cNvPicPr>
          <p:nvPr/>
        </p:nvPicPr>
        <p:blipFill>
          <a:blip r:embed="rId2"/>
          <a:srcRect/>
          <a:stretch>
            <a:fillRect/>
          </a:stretch>
        </p:blipFill>
        <p:spPr bwMode="auto">
          <a:xfrm>
            <a:off x="3571868" y="1074738"/>
            <a:ext cx="5143536" cy="456884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298430"/>
          </a:xfrm>
        </p:spPr>
        <p:txBody>
          <a:bodyPr>
            <a:normAutofit fontScale="90000"/>
          </a:bodyPr>
          <a:lstStyle/>
          <a:p>
            <a:r>
              <a:rPr lang="ru-RU" i="1" dirty="0" smtClean="0"/>
              <a:t>                    Лиса</a:t>
            </a:r>
            <a:endParaRPr lang="ru-RU" i="1" dirty="0"/>
          </a:p>
        </p:txBody>
      </p:sp>
      <p:sp>
        <p:nvSpPr>
          <p:cNvPr id="4" name="Текст 3"/>
          <p:cNvSpPr>
            <a:spLocks noGrp="1"/>
          </p:cNvSpPr>
          <p:nvPr>
            <p:ph type="body" idx="2"/>
          </p:nvPr>
        </p:nvSpPr>
        <p:spPr>
          <a:xfrm>
            <a:off x="457200" y="928670"/>
            <a:ext cx="3008313" cy="5197493"/>
          </a:xfrm>
        </p:spPr>
        <p:txBody>
          <a:bodyPr>
            <a:normAutofit fontScale="25000" lnSpcReduction="20000"/>
          </a:bodyPr>
          <a:lstStyle/>
          <a:p>
            <a:r>
              <a:rPr lang="ru-RU" sz="4000" i="1" dirty="0" smtClean="0"/>
              <a:t>всех представителей семейства псовых есть общее отличие – острые уши и морда, тонкие ноги, </a:t>
            </a:r>
            <a:r>
              <a:rPr lang="ru-RU" sz="4000" i="1" dirty="0" err="1" smtClean="0"/>
              <a:t>невтяжные</a:t>
            </a:r>
            <a:r>
              <a:rPr lang="ru-RU" sz="4000" i="1" dirty="0" smtClean="0"/>
              <a:t> когти и пушистый хвост. Лисицы же используют хвост еще и в качестве «одеяла», прикрывая им нос и передние лапы во время сна зимой.</a:t>
            </a:r>
          </a:p>
          <a:p>
            <a:r>
              <a:rPr lang="ru-RU" sz="4000" i="1" dirty="0" smtClean="0"/>
              <a:t>Вообще рыжая лисица — зверь среднего размера с длинным, очень красивым хвостом и крупными острыми ушами. Грудь у лисиц белая, тело в длину 60-90 см, хвост 50-60 см. Уши с задней стороны черные, а кончик хвоста белый, также есть черные пятна на лапах. Окрас рыжий, иногда с темным крестиком на плечах.</a:t>
            </a:r>
          </a:p>
          <a:p>
            <a:r>
              <a:rPr lang="ru-RU" sz="4000" i="1" dirty="0" smtClean="0"/>
              <a:t>Окрас и размеры лис различаются в разной местности. Всего насчитывается 40-50 их подвидов, есть еще и мелкие формы. В целом, по мере продвижения на север лисицы становятся крупнее и светлее, на юг — мельче и тусклее. Но наиболее распространён такой окрас: спина ярко-рыжая, белое брюхо, лапы тёмные. У лисиц часто есть бурые полосы на лопатках и хребте, похожие на крест.</a:t>
            </a:r>
          </a:p>
          <a:p>
            <a:r>
              <a:rPr lang="ru-RU" sz="4000" i="1" dirty="0" smtClean="0"/>
              <a:t>Линька у лисиц начинается весной - в феврале-марте, а заканчивается в конце лета. После этого у нее сразу же начинает отрастать густой зимний мех, в который животное облачается полностью к ноябрю или началу декабря. В этот период она и есть наиболее рыжая, животного подобной расцветки в наших лесах больше нет. Летний мех всегда более редкий и короткий, а зимний, наоборот, более густой и пышный.</a:t>
            </a:r>
          </a:p>
          <a:p>
            <a:r>
              <a:rPr lang="ru-RU" sz="4000" b="1" i="1" dirty="0" smtClean="0"/>
              <a:t>Распространение и поведение</a:t>
            </a:r>
            <a:endParaRPr lang="ru-RU" sz="4000" i="1" dirty="0" smtClean="0"/>
          </a:p>
          <a:p>
            <a:r>
              <a:rPr lang="ru-RU" sz="4000" i="1" dirty="0" smtClean="0"/>
              <a:t>Рыжая лисица обитает повсюду, кроме арктической тундры и некоторых островов. В районах с многоснежной зимой она старается избегать сплошных таежных массивов.</a:t>
            </a:r>
          </a:p>
          <a:p>
            <a:r>
              <a:rPr lang="ru-RU" sz="4000" i="1" dirty="0" smtClean="0"/>
              <a:t>Лисы, как и большинство хищников, обычно не охотятся поблизости от своего логова.</a:t>
            </a:r>
          </a:p>
          <a:p>
            <a:endParaRPr lang="ru-RU" i="1" dirty="0"/>
          </a:p>
        </p:txBody>
      </p:sp>
      <p:sp>
        <p:nvSpPr>
          <p:cNvPr id="3" name="Содержимое 2"/>
          <p:cNvSpPr>
            <a:spLocks noGrp="1"/>
          </p:cNvSpPr>
          <p:nvPr>
            <p:ph sz="half" idx="1"/>
          </p:nvPr>
        </p:nvSpPr>
        <p:spPr/>
        <p:txBody>
          <a:bodyPr/>
          <a:lstStyle/>
          <a:p>
            <a:endParaRPr lang="ru-RU"/>
          </a:p>
        </p:txBody>
      </p:sp>
      <p:pic>
        <p:nvPicPr>
          <p:cNvPr id="2050" name="Picture 2" descr="C:\Users\ДОМ\Desktop\3e2e0e8fa102.jpg"/>
          <p:cNvPicPr>
            <a:picLocks noChangeAspect="1" noChangeArrowheads="1"/>
          </p:cNvPicPr>
          <p:nvPr/>
        </p:nvPicPr>
        <p:blipFill>
          <a:blip r:embed="rId2"/>
          <a:srcRect/>
          <a:stretch>
            <a:fillRect/>
          </a:stretch>
        </p:blipFill>
        <p:spPr bwMode="auto">
          <a:xfrm>
            <a:off x="3571868" y="928670"/>
            <a:ext cx="5143536" cy="485778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584182"/>
          </a:xfrm>
        </p:spPr>
        <p:txBody>
          <a:bodyPr/>
          <a:lstStyle/>
          <a:p>
            <a:r>
              <a:rPr lang="ru-RU" i="1" dirty="0" smtClean="0"/>
              <a:t>                    Заяц</a:t>
            </a:r>
            <a:endParaRPr lang="ru-RU" i="1" dirty="0"/>
          </a:p>
        </p:txBody>
      </p:sp>
      <p:sp>
        <p:nvSpPr>
          <p:cNvPr id="4" name="Текст 3"/>
          <p:cNvSpPr>
            <a:spLocks noGrp="1"/>
          </p:cNvSpPr>
          <p:nvPr>
            <p:ph type="body" idx="2"/>
          </p:nvPr>
        </p:nvSpPr>
        <p:spPr>
          <a:xfrm>
            <a:off x="457200" y="1071546"/>
            <a:ext cx="3008313" cy="5054617"/>
          </a:xfrm>
        </p:spPr>
        <p:txBody>
          <a:bodyPr>
            <a:normAutofit fontScale="77500" lnSpcReduction="20000"/>
          </a:bodyPr>
          <a:lstStyle/>
          <a:p>
            <a:r>
              <a:rPr lang="ru-RU" b="1" i="1" dirty="0" smtClean="0"/>
              <a:t>Зайцы</a:t>
            </a:r>
            <a:r>
              <a:rPr lang="ru-RU" i="1" dirty="0" smtClean="0"/>
              <a:t> – это животные семейства млекопитающие. Длина их тела составляет от 12 до 74 см. крупные особи имеют более удлиненные задние конечности, более вытянутые уши. Мелкий вид зайцев имеет невысокий округлый вид ушей, передние и задние конечности почти одинаковые. Маленький, почти незаметный хвостик, либо покрытый шерстью. Спереди зайцы имеют конечности пяти, а сзади четырех или пяти палые. Когти неплохо развиты. На подушках лап растут волосы. Ноздри покрыты лишь кожей. Способность губ плотно смыкаться между собой. Шерсть мягкая и густая, лишь у некоторых встречается жесткая шерсть. Большинство особей </a:t>
            </a:r>
            <a:r>
              <a:rPr lang="ru-RU" b="1" i="1" dirty="0" smtClean="0"/>
              <a:t>зайцев</a:t>
            </a:r>
            <a:r>
              <a:rPr lang="ru-RU" i="1" dirty="0" smtClean="0"/>
              <a:t> в соответствии со временами года меняют окрас и густоту шерсти. Большая часть зайцев имеет серую или бурую шерсть. Потовых желез у зайца нет, кроме подошв на лапах. Количество сосков у самок 2 – 5 пар.</a:t>
            </a:r>
            <a:endParaRPr lang="ru-RU" i="1" dirty="0"/>
          </a:p>
        </p:txBody>
      </p:sp>
      <p:sp>
        <p:nvSpPr>
          <p:cNvPr id="3" name="Содержимое 2"/>
          <p:cNvSpPr>
            <a:spLocks noGrp="1"/>
          </p:cNvSpPr>
          <p:nvPr>
            <p:ph sz="half" idx="1"/>
          </p:nvPr>
        </p:nvSpPr>
        <p:spPr/>
        <p:txBody>
          <a:bodyPr/>
          <a:lstStyle/>
          <a:p>
            <a:endParaRPr lang="ru-RU"/>
          </a:p>
        </p:txBody>
      </p:sp>
      <p:pic>
        <p:nvPicPr>
          <p:cNvPr id="1026" name="Picture 2" descr="C:\Users\ДОМ\Desktop\67f661a308ee.jpg"/>
          <p:cNvPicPr>
            <a:picLocks noChangeAspect="1" noChangeArrowheads="1"/>
          </p:cNvPicPr>
          <p:nvPr/>
        </p:nvPicPr>
        <p:blipFill>
          <a:blip r:embed="rId2"/>
          <a:srcRect/>
          <a:stretch>
            <a:fillRect/>
          </a:stretch>
        </p:blipFill>
        <p:spPr bwMode="auto">
          <a:xfrm>
            <a:off x="3571868" y="1428736"/>
            <a:ext cx="5143536" cy="457203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584182"/>
          </a:xfrm>
        </p:spPr>
        <p:txBody>
          <a:bodyPr>
            <a:normAutofit fontScale="90000"/>
          </a:bodyPr>
          <a:lstStyle/>
          <a:p>
            <a:r>
              <a:rPr lang="ru-RU" dirty="0" smtClean="0"/>
              <a:t>         </a:t>
            </a:r>
            <a:r>
              <a:rPr lang="ru-RU" i="1" dirty="0" smtClean="0"/>
              <a:t>Бурый медведь</a:t>
            </a:r>
            <a:endParaRPr lang="ru-RU" i="1" dirty="0"/>
          </a:p>
        </p:txBody>
      </p:sp>
      <p:sp>
        <p:nvSpPr>
          <p:cNvPr id="4" name="Текст 3"/>
          <p:cNvSpPr>
            <a:spLocks noGrp="1"/>
          </p:cNvSpPr>
          <p:nvPr>
            <p:ph type="body" idx="2"/>
          </p:nvPr>
        </p:nvSpPr>
        <p:spPr>
          <a:xfrm>
            <a:off x="457200" y="1000108"/>
            <a:ext cx="3008313" cy="5126055"/>
          </a:xfrm>
        </p:spPr>
        <p:txBody>
          <a:bodyPr>
            <a:normAutofit fontScale="70000" lnSpcReduction="20000"/>
          </a:bodyPr>
          <a:lstStyle/>
          <a:p>
            <a:r>
              <a:rPr lang="ru-RU" i="1" dirty="0" smtClean="0"/>
              <a:t>Бурый медведь - самый известный из своих соплеменников. Он стал персонажем многих сказок и легенд у разных народов. Его нередко можно увидеть в цирковых представлениях. Он обладает большим уровнем интеллекта, хорошо поддается дрессировке. Его вес от 80 до 800 килограмм, длина тела 250 сантиметров, высота в холке 120см. Самки мельче самцов. У него крупная голова, маленькие круглые ушки, небольшие глазки, на лапах когти. А цвет меха бурый, отсюда и его название. Обитают такие животные по всей лесной зоне материка Евразия. К сожалению, во многих европейских местах мишку истребили. В нашей стране, он стал объектом промысловой и спортивной охоты. Обитает обычно возле речек, в лесах. У каждой особи своя территория, они её метят и охраняют границы. Участки самцов в 7 раз больше, чем у самок. Питается растительной пищей - любит плоды, орехи, </a:t>
            </a:r>
            <a:r>
              <a:rPr lang="ru-RU" i="1" dirty="0" err="1" smtClean="0"/>
              <a:t>ягоды,корневище</a:t>
            </a:r>
            <a:r>
              <a:rPr lang="ru-RU" i="1" dirty="0" smtClean="0"/>
              <a:t>, овес и конечно же мёд. </a:t>
            </a:r>
            <a:endParaRPr lang="ru-RU" i="1" dirty="0"/>
          </a:p>
        </p:txBody>
      </p:sp>
      <p:sp>
        <p:nvSpPr>
          <p:cNvPr id="3" name="Содержимое 2"/>
          <p:cNvSpPr>
            <a:spLocks noGrp="1"/>
          </p:cNvSpPr>
          <p:nvPr>
            <p:ph sz="half" idx="1"/>
          </p:nvPr>
        </p:nvSpPr>
        <p:spPr/>
        <p:txBody>
          <a:bodyPr/>
          <a:lstStyle/>
          <a:p>
            <a:endParaRPr lang="ru-RU"/>
          </a:p>
        </p:txBody>
      </p:sp>
      <p:pic>
        <p:nvPicPr>
          <p:cNvPr id="2050" name="Picture 2" descr="C:\Users\ДОМ\Desktop\1272010767_f_10820035.jpg"/>
          <p:cNvPicPr>
            <a:picLocks noChangeAspect="1" noChangeArrowheads="1"/>
          </p:cNvPicPr>
          <p:nvPr/>
        </p:nvPicPr>
        <p:blipFill>
          <a:blip r:embed="rId2"/>
          <a:srcRect/>
          <a:stretch>
            <a:fillRect/>
          </a:stretch>
        </p:blipFill>
        <p:spPr bwMode="auto">
          <a:xfrm>
            <a:off x="3571868" y="1285860"/>
            <a:ext cx="5143536" cy="485778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584182"/>
          </a:xfrm>
        </p:spPr>
        <p:txBody>
          <a:bodyPr/>
          <a:lstStyle/>
          <a:p>
            <a:r>
              <a:rPr lang="ru-RU" i="1" dirty="0" smtClean="0"/>
              <a:t>                    Лось</a:t>
            </a:r>
            <a:endParaRPr lang="ru-RU" i="1" dirty="0"/>
          </a:p>
        </p:txBody>
      </p:sp>
      <p:sp>
        <p:nvSpPr>
          <p:cNvPr id="4" name="Текст 3"/>
          <p:cNvSpPr>
            <a:spLocks noGrp="1"/>
          </p:cNvSpPr>
          <p:nvPr>
            <p:ph type="body" idx="2"/>
          </p:nvPr>
        </p:nvSpPr>
        <p:spPr>
          <a:xfrm>
            <a:off x="457200" y="1000108"/>
            <a:ext cx="3008313" cy="5126055"/>
          </a:xfrm>
        </p:spPr>
        <p:txBody>
          <a:bodyPr>
            <a:normAutofit fontScale="70000" lnSpcReduction="20000"/>
          </a:bodyPr>
          <a:lstStyle/>
          <a:p>
            <a:r>
              <a:rPr lang="ru-RU" i="1" dirty="0" smtClean="0"/>
              <a:t>Этот вид лосей заметно отличается от остальных копытных, потом приходит мысль, что все они заметно отличаются друг от друга и по внешнему виду, и по образу жизни и по характеру питания. Где-то в чем-то немного сходны марал и косуля а все остальные вполне оригинальны во всем.</a:t>
            </a:r>
          </a:p>
          <a:p>
            <a:r>
              <a:rPr lang="ru-RU" i="1" dirty="0" smtClean="0"/>
              <a:t>Первое, что замечаешь когда </a:t>
            </a:r>
            <a:r>
              <a:rPr lang="ru-RU" b="1" i="1" dirty="0" smtClean="0"/>
              <a:t>видишь таких животных как лось</a:t>
            </a:r>
            <a:r>
              <a:rPr lang="ru-RU" i="1" dirty="0" smtClean="0"/>
              <a:t> и когда он встает перед тобой так это </a:t>
            </a:r>
            <a:r>
              <a:rPr lang="ru-RU" i="1" dirty="0" err="1" smtClean="0"/>
              <a:t>это</a:t>
            </a:r>
            <a:r>
              <a:rPr lang="ru-RU" i="1" dirty="0" smtClean="0"/>
              <a:t> его величина.</a:t>
            </a:r>
          </a:p>
          <a:p>
            <a:r>
              <a:rPr lang="ru-RU" i="1" dirty="0" smtClean="0"/>
              <a:t>Средний вес самцов енисейских лосей составляет около 300кг и достигает у отдельных особей до 500 и более кг. Вес самок несколько меньше. Зоологи выделяют на территории Красноярского края два вида лося: европейский (на левобережье Енисея) и более крупный по части </a:t>
            </a:r>
            <a:r>
              <a:rPr lang="ru-RU" i="1" dirty="0" err="1" smtClean="0"/>
              <a:t>восточно-сибирский</a:t>
            </a:r>
            <a:r>
              <a:rPr lang="ru-RU" i="1" dirty="0" smtClean="0"/>
              <a:t> (к востоку от Енисея).</a:t>
            </a:r>
          </a:p>
          <a:p>
            <a:r>
              <a:rPr lang="ru-RU" b="1" i="1" dirty="0" smtClean="0"/>
              <a:t>Лось имеет длину тела нередко в 3 м</a:t>
            </a:r>
            <a:r>
              <a:rPr lang="ru-RU" i="1" dirty="0" smtClean="0"/>
              <a:t>, высота в холке бывает 2 метра, мощное, с заметно развитой грудной клеткой тело, высоко поднятое на длинных ногах, кажется укороченным, голова большая, удлиненная и горбоносая.</a:t>
            </a:r>
          </a:p>
          <a:p>
            <a:endParaRPr lang="ru-RU" i="1" dirty="0"/>
          </a:p>
        </p:txBody>
      </p:sp>
      <p:sp>
        <p:nvSpPr>
          <p:cNvPr id="3" name="Содержимое 2"/>
          <p:cNvSpPr>
            <a:spLocks noGrp="1"/>
          </p:cNvSpPr>
          <p:nvPr>
            <p:ph sz="half" idx="1"/>
          </p:nvPr>
        </p:nvSpPr>
        <p:spPr/>
        <p:txBody>
          <a:bodyPr/>
          <a:lstStyle/>
          <a:p>
            <a:endParaRPr lang="ru-RU"/>
          </a:p>
        </p:txBody>
      </p:sp>
      <p:pic>
        <p:nvPicPr>
          <p:cNvPr id="3074" name="Picture 2" descr="C:\Users\ДОМ\Desktop\q01001098609a1P7.jpg"/>
          <p:cNvPicPr>
            <a:picLocks noChangeAspect="1" noChangeArrowheads="1"/>
          </p:cNvPicPr>
          <p:nvPr/>
        </p:nvPicPr>
        <p:blipFill>
          <a:blip r:embed="rId2"/>
          <a:srcRect/>
          <a:stretch>
            <a:fillRect/>
          </a:stretch>
        </p:blipFill>
        <p:spPr bwMode="auto">
          <a:xfrm>
            <a:off x="3571868" y="1571612"/>
            <a:ext cx="5143536" cy="435771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584182"/>
          </a:xfrm>
        </p:spPr>
        <p:txBody>
          <a:bodyPr/>
          <a:lstStyle/>
          <a:p>
            <a:r>
              <a:rPr lang="ru-RU" dirty="0" smtClean="0"/>
              <a:t>                  </a:t>
            </a:r>
            <a:r>
              <a:rPr lang="ru-RU" i="1" dirty="0" smtClean="0"/>
              <a:t>Кабан</a:t>
            </a:r>
            <a:endParaRPr lang="ru-RU" i="1" dirty="0"/>
          </a:p>
        </p:txBody>
      </p:sp>
      <p:sp>
        <p:nvSpPr>
          <p:cNvPr id="4" name="Текст 3"/>
          <p:cNvSpPr>
            <a:spLocks noGrp="1"/>
          </p:cNvSpPr>
          <p:nvPr>
            <p:ph type="body" idx="2"/>
          </p:nvPr>
        </p:nvSpPr>
        <p:spPr>
          <a:xfrm>
            <a:off x="457200" y="1000108"/>
            <a:ext cx="3008313" cy="5126055"/>
          </a:xfrm>
        </p:spPr>
        <p:txBody>
          <a:bodyPr>
            <a:normAutofit fontScale="85000" lnSpcReduction="10000"/>
          </a:bodyPr>
          <a:lstStyle/>
          <a:p>
            <a:r>
              <a:rPr lang="ru-RU" i="1" dirty="0" smtClean="0"/>
              <a:t>Кабан или дикая свинья,— самый широко распространенный вид. Населяет всю Европу на север до Скандинавского полуострова. В Азии обитает повсюду до Южной Сибири, Забайкалья и Дальнего Востока к северу. Населяет и тропические районы материка, а также острова Сулавеси, Ява, Суматра, Новая Гвинея и др. Был в Северной Африке (Алжир, Марокко, Египет и другие страны), но в большинстве районов истреблен. Акклиматизирован в ряде мест Северной и Центральной Америки, а также в Аргентине. Необычайно изменчив по размерам, пропорциям тела и окраске. </a:t>
            </a:r>
          </a:p>
          <a:p>
            <a:r>
              <a:rPr lang="ru-RU" i="1" dirty="0" smtClean="0"/>
              <a:t>  </a:t>
            </a:r>
          </a:p>
          <a:p>
            <a:endParaRPr lang="ru-RU" i="1" dirty="0"/>
          </a:p>
        </p:txBody>
      </p:sp>
      <p:sp>
        <p:nvSpPr>
          <p:cNvPr id="3" name="Содержимое 2"/>
          <p:cNvSpPr>
            <a:spLocks noGrp="1"/>
          </p:cNvSpPr>
          <p:nvPr>
            <p:ph sz="half" idx="1"/>
          </p:nvPr>
        </p:nvSpPr>
        <p:spPr/>
        <p:txBody>
          <a:bodyPr/>
          <a:lstStyle/>
          <a:p>
            <a:endParaRPr lang="ru-RU"/>
          </a:p>
        </p:txBody>
      </p:sp>
      <p:pic>
        <p:nvPicPr>
          <p:cNvPr id="4098" name="Picture 2" descr="C:\Users\ДОМ\Desktop\45581345537126.jpg"/>
          <p:cNvPicPr>
            <a:picLocks noChangeAspect="1" noChangeArrowheads="1"/>
          </p:cNvPicPr>
          <p:nvPr/>
        </p:nvPicPr>
        <p:blipFill>
          <a:blip r:embed="rId2"/>
          <a:srcRect/>
          <a:stretch>
            <a:fillRect/>
          </a:stretch>
        </p:blipFill>
        <p:spPr bwMode="auto">
          <a:xfrm>
            <a:off x="3571868" y="1571612"/>
            <a:ext cx="5143535" cy="400052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ДОМ\Desktop\1.jpg"/>
          <p:cNvPicPr>
            <a:picLocks noChangeAspect="1" noChangeArrowheads="1"/>
          </p:cNvPicPr>
          <p:nvPr/>
        </p:nvPicPr>
        <p:blipFill>
          <a:blip r:embed="rId2"/>
          <a:srcRect/>
          <a:stretch>
            <a:fillRect/>
          </a:stretch>
        </p:blipFill>
        <p:spPr bwMode="auto">
          <a:xfrm>
            <a:off x="0" y="450850"/>
            <a:ext cx="9144000" cy="59309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584182"/>
          </a:xfrm>
        </p:spPr>
        <p:txBody>
          <a:bodyPr/>
          <a:lstStyle/>
          <a:p>
            <a:r>
              <a:rPr lang="ru-RU" i="1" dirty="0" smtClean="0"/>
              <a:t>                      Ёж</a:t>
            </a:r>
            <a:endParaRPr lang="ru-RU" i="1" dirty="0"/>
          </a:p>
        </p:txBody>
      </p:sp>
      <p:sp>
        <p:nvSpPr>
          <p:cNvPr id="4" name="Текст 3"/>
          <p:cNvSpPr>
            <a:spLocks noGrp="1"/>
          </p:cNvSpPr>
          <p:nvPr>
            <p:ph type="body" idx="2"/>
          </p:nvPr>
        </p:nvSpPr>
        <p:spPr>
          <a:xfrm>
            <a:off x="457200" y="1071546"/>
            <a:ext cx="3008313" cy="5054617"/>
          </a:xfrm>
        </p:spPr>
        <p:txBody>
          <a:bodyPr>
            <a:normAutofit fontScale="92500" lnSpcReduction="20000"/>
          </a:bodyPr>
          <a:lstStyle/>
          <a:p>
            <a:r>
              <a:rPr lang="ru-RU" i="1" dirty="0" smtClean="0"/>
              <a:t>Ёж - это небольшое животное, млекопитающее размерами 20 – 30 см., весом до 800 гр. Тело ежа покрыто короткими иголками длиной до 3 см. Распространен на большой территории от Западной Европы до Западной Сибири и даже Казахстана.</a:t>
            </a:r>
          </a:p>
          <a:p>
            <a:r>
              <a:rPr lang="ru-RU" i="1" dirty="0" smtClean="0"/>
              <a:t> </a:t>
            </a:r>
          </a:p>
          <a:p>
            <a:r>
              <a:rPr lang="ru-RU" i="1" dirty="0" smtClean="0"/>
              <a:t>Живет в норах, ямах, корнях деревьев, где строит свое маленькое гнездо. От дома не любит отходить далеко, но у самца есть своя охраняемая территория размерами до 40 га. Живет ёж обыкновенный на опушках лесов, в лесопарках, садах. Хорошо приспособился к жизни рядом с человеком. Бывают домашние ежи.</a:t>
            </a:r>
          </a:p>
          <a:p>
            <a:endParaRPr lang="ru-RU" dirty="0"/>
          </a:p>
        </p:txBody>
      </p:sp>
      <p:sp>
        <p:nvSpPr>
          <p:cNvPr id="3" name="Содержимое 2"/>
          <p:cNvSpPr>
            <a:spLocks noGrp="1"/>
          </p:cNvSpPr>
          <p:nvPr>
            <p:ph sz="half" idx="1"/>
          </p:nvPr>
        </p:nvSpPr>
        <p:spPr/>
        <p:txBody>
          <a:bodyPr/>
          <a:lstStyle/>
          <a:p>
            <a:endParaRPr lang="ru-RU"/>
          </a:p>
        </p:txBody>
      </p:sp>
      <p:pic>
        <p:nvPicPr>
          <p:cNvPr id="7172" name="Picture 4" descr="C:\Users\ДОМ\Desktop\0b083a13018fc47350eb35b1a49f3b01.jpg"/>
          <p:cNvPicPr>
            <a:picLocks noChangeAspect="1" noChangeArrowheads="1"/>
          </p:cNvPicPr>
          <p:nvPr/>
        </p:nvPicPr>
        <p:blipFill>
          <a:blip r:embed="rId2"/>
          <a:srcRect/>
          <a:stretch>
            <a:fillRect/>
          </a:stretch>
        </p:blipFill>
        <p:spPr bwMode="auto">
          <a:xfrm>
            <a:off x="3500430" y="1214422"/>
            <a:ext cx="5214974" cy="5037153"/>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57</TotalTime>
  <Words>982</Words>
  <Application>Microsoft Office PowerPoint</Application>
  <PresentationFormat>Экран (4:3)</PresentationFormat>
  <Paragraphs>32</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Метро</vt:lpstr>
      <vt:lpstr>Дикие животные</vt:lpstr>
      <vt:lpstr>                      Волк                </vt:lpstr>
      <vt:lpstr>                    Лиса</vt:lpstr>
      <vt:lpstr>                    Заяц</vt:lpstr>
      <vt:lpstr>         Бурый медведь</vt:lpstr>
      <vt:lpstr>                    Лось</vt:lpstr>
      <vt:lpstr>                  Кабан</vt:lpstr>
      <vt:lpstr>Презентация PowerPoint</vt:lpstr>
      <vt:lpstr>                      Ёж</vt:lpstr>
      <vt:lpstr>                   Енот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Дикие звери</dc:title>
  <dc:creator>ДОМ</dc:creator>
  <cp:lastModifiedBy>marina</cp:lastModifiedBy>
  <cp:revision>8</cp:revision>
  <dcterms:created xsi:type="dcterms:W3CDTF">2014-05-13T14:41:18Z</dcterms:created>
  <dcterms:modified xsi:type="dcterms:W3CDTF">2014-05-18T16:44:42Z</dcterms:modified>
</cp:coreProperties>
</file>