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9" r:id="rId4"/>
    <p:sldId id="275" r:id="rId5"/>
    <p:sldId id="258" r:id="rId6"/>
    <p:sldId id="260" r:id="rId7"/>
    <p:sldId id="261" r:id="rId8"/>
    <p:sldId id="262" r:id="rId9"/>
    <p:sldId id="263" r:id="rId10"/>
    <p:sldId id="264" r:id="rId11"/>
    <p:sldId id="279" r:id="rId12"/>
    <p:sldId id="266" r:id="rId13"/>
    <p:sldId id="267" r:id="rId14"/>
    <p:sldId id="269" r:id="rId15"/>
    <p:sldId id="278" r:id="rId16"/>
    <p:sldId id="280" r:id="rId17"/>
    <p:sldId id="281" r:id="rId18"/>
    <p:sldId id="276" r:id="rId19"/>
    <p:sldId id="270" r:id="rId20"/>
    <p:sldId id="272" r:id="rId21"/>
    <p:sldId id="283" r:id="rId22"/>
    <p:sldId id="282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A7C6B-8CEE-40CC-B397-D931FA79F72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3F7285-0DB8-4EB3-8BE3-CE514A3F940B}">
      <dgm:prSet phldrT="[Текст]"/>
      <dgm:spPr>
        <a:solidFill>
          <a:srgbClr val="00B050"/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7D314537-914C-4EBF-ADF6-3D3E90881E49}" type="parTrans" cxnId="{113EF488-2658-4E8B-B317-81021D058616}">
      <dgm:prSet/>
      <dgm:spPr/>
      <dgm:t>
        <a:bodyPr/>
        <a:lstStyle/>
        <a:p>
          <a:endParaRPr lang="ru-RU"/>
        </a:p>
      </dgm:t>
    </dgm:pt>
    <dgm:pt modelId="{1BC87AD0-C8AB-4CCA-8B04-0F144AA25689}" type="sibTrans" cxnId="{113EF488-2658-4E8B-B317-81021D058616}">
      <dgm:prSet/>
      <dgm:spPr/>
      <dgm:t>
        <a:bodyPr/>
        <a:lstStyle/>
        <a:p>
          <a:endParaRPr lang="ru-RU"/>
        </a:p>
      </dgm:t>
    </dgm:pt>
    <dgm:pt modelId="{D6E49CA9-9E39-4D79-BA8B-4B87255E70BA}">
      <dgm:prSet phldrT="[Текст]"/>
      <dgm:spPr/>
      <dgm:t>
        <a:bodyPr/>
        <a:lstStyle/>
        <a:p>
          <a:r>
            <a:rPr lang="ru-RU" dirty="0" smtClean="0"/>
            <a:t>Что такое психология и что </a:t>
          </a:r>
          <a:r>
            <a:rPr lang="ru-RU" smtClean="0"/>
            <a:t>она изучает? </a:t>
          </a:r>
          <a:endParaRPr lang="ru-RU" dirty="0"/>
        </a:p>
      </dgm:t>
    </dgm:pt>
    <dgm:pt modelId="{4CAF0B25-3819-4FB1-8020-4EEBCD269C85}" type="parTrans" cxnId="{D52F17C9-2758-4A0C-9591-6F57A57C266E}">
      <dgm:prSet/>
      <dgm:spPr/>
      <dgm:t>
        <a:bodyPr/>
        <a:lstStyle/>
        <a:p>
          <a:endParaRPr lang="ru-RU"/>
        </a:p>
      </dgm:t>
    </dgm:pt>
    <dgm:pt modelId="{5487C115-789B-42F1-A383-D32903641B82}" type="sibTrans" cxnId="{D52F17C9-2758-4A0C-9591-6F57A57C266E}">
      <dgm:prSet/>
      <dgm:spPr/>
      <dgm:t>
        <a:bodyPr/>
        <a:lstStyle/>
        <a:p>
          <a:endParaRPr lang="ru-RU"/>
        </a:p>
      </dgm:t>
    </dgm:pt>
    <dgm:pt modelId="{EA5EFAFD-9B07-41B0-8821-2729F2E9B48A}">
      <dgm:prSet phldrT="[Текст]"/>
      <dgm:spPr>
        <a:solidFill>
          <a:srgbClr val="00B050"/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BC83D772-E7CD-47E7-877A-3B1ADD7B5625}" type="parTrans" cxnId="{D1F84EB9-7A31-42B4-81BE-8C7EB98C2695}">
      <dgm:prSet/>
      <dgm:spPr/>
      <dgm:t>
        <a:bodyPr/>
        <a:lstStyle/>
        <a:p>
          <a:endParaRPr lang="ru-RU"/>
        </a:p>
      </dgm:t>
    </dgm:pt>
    <dgm:pt modelId="{6A169345-4BD2-4616-A0A3-BB7D7AA48BA1}" type="sibTrans" cxnId="{D1F84EB9-7A31-42B4-81BE-8C7EB98C2695}">
      <dgm:prSet/>
      <dgm:spPr/>
      <dgm:t>
        <a:bodyPr/>
        <a:lstStyle/>
        <a:p>
          <a:endParaRPr lang="ru-RU"/>
        </a:p>
      </dgm:t>
    </dgm:pt>
    <dgm:pt modelId="{20A78360-D4F0-4A4A-A9B7-27092012DE8E}">
      <dgm:prSet/>
      <dgm:spPr/>
      <dgm:t>
        <a:bodyPr/>
        <a:lstStyle/>
        <a:p>
          <a:r>
            <a:rPr lang="ru-RU" dirty="0" smtClean="0"/>
            <a:t>Зачем </a:t>
          </a:r>
          <a:r>
            <a:rPr lang="ru-RU" dirty="0" smtClean="0"/>
            <a:t>школьникам изучать </a:t>
          </a:r>
          <a:r>
            <a:rPr lang="ru-RU" dirty="0" smtClean="0"/>
            <a:t>психологию?</a:t>
          </a:r>
          <a:endParaRPr lang="ru-RU" dirty="0"/>
        </a:p>
      </dgm:t>
    </dgm:pt>
    <dgm:pt modelId="{855D7B5C-206F-4D35-9AAB-81EFA1441A61}" type="parTrans" cxnId="{FECA661B-FAD5-42FA-BE62-B48F3F85D9F4}">
      <dgm:prSet/>
      <dgm:spPr/>
      <dgm:t>
        <a:bodyPr/>
        <a:lstStyle/>
        <a:p>
          <a:endParaRPr lang="ru-RU"/>
        </a:p>
      </dgm:t>
    </dgm:pt>
    <dgm:pt modelId="{9C946131-DBF3-4955-AFC0-32A1CC8EB8B7}" type="sibTrans" cxnId="{FECA661B-FAD5-42FA-BE62-B48F3F85D9F4}">
      <dgm:prSet/>
      <dgm:spPr/>
      <dgm:t>
        <a:bodyPr/>
        <a:lstStyle/>
        <a:p>
          <a:endParaRPr lang="ru-RU"/>
        </a:p>
      </dgm:t>
    </dgm:pt>
    <dgm:pt modelId="{154ACB7F-9BB9-480E-9789-08F608F6DC5C}">
      <dgm:prSet/>
      <dgm:spPr/>
      <dgm:t>
        <a:bodyPr/>
        <a:lstStyle/>
        <a:p>
          <a:r>
            <a:rPr lang="ru-RU" dirty="0" smtClean="0"/>
            <a:t>Научная </a:t>
          </a:r>
          <a:r>
            <a:rPr lang="ru-RU" dirty="0" smtClean="0"/>
            <a:t>и </a:t>
          </a:r>
          <a:r>
            <a:rPr lang="ru-RU" dirty="0" smtClean="0"/>
            <a:t>житейская </a:t>
          </a:r>
          <a:r>
            <a:rPr lang="ru-RU" dirty="0" smtClean="0"/>
            <a:t>психология</a:t>
          </a:r>
          <a:endParaRPr lang="ru-RU" dirty="0"/>
        </a:p>
      </dgm:t>
    </dgm:pt>
    <dgm:pt modelId="{AA7776E5-9329-481C-9818-AA3A67FEC535}" type="parTrans" cxnId="{8195E1A9-83F0-4BF9-B133-E7E29D006539}">
      <dgm:prSet/>
      <dgm:spPr/>
      <dgm:t>
        <a:bodyPr/>
        <a:lstStyle/>
        <a:p>
          <a:endParaRPr lang="ru-RU"/>
        </a:p>
      </dgm:t>
    </dgm:pt>
    <dgm:pt modelId="{DCD42439-F53A-49EA-8D62-E51E9EDF139E}" type="sibTrans" cxnId="{8195E1A9-83F0-4BF9-B133-E7E29D006539}">
      <dgm:prSet/>
      <dgm:spPr/>
      <dgm:t>
        <a:bodyPr/>
        <a:lstStyle/>
        <a:p>
          <a:endParaRPr lang="ru-RU"/>
        </a:p>
      </dgm:t>
    </dgm:pt>
    <dgm:pt modelId="{7969460F-3A72-47BD-8422-B1AFBD146274}">
      <dgm:prSet phldrT="[Текст]"/>
      <dgm:spPr>
        <a:solidFill>
          <a:srgbClr val="00B050"/>
        </a:solidFill>
      </dgm:spPr>
      <dgm:t>
        <a:bodyPr/>
        <a:lstStyle/>
        <a:p>
          <a:endParaRPr lang="ru-RU" dirty="0">
            <a:solidFill>
              <a:schemeClr val="tx1"/>
            </a:solidFill>
          </a:endParaRPr>
        </a:p>
      </dgm:t>
    </dgm:pt>
    <dgm:pt modelId="{941BAC3C-F35B-42E6-8097-857C3D896BFF}" type="sibTrans" cxnId="{FCDA17C3-BE41-44F9-8BA6-EE1B2FBD1672}">
      <dgm:prSet/>
      <dgm:spPr/>
      <dgm:t>
        <a:bodyPr/>
        <a:lstStyle/>
        <a:p>
          <a:endParaRPr lang="ru-RU"/>
        </a:p>
      </dgm:t>
    </dgm:pt>
    <dgm:pt modelId="{B9EF0983-0F6C-4A8F-AF0F-1220BAF59E2D}" type="parTrans" cxnId="{FCDA17C3-BE41-44F9-8BA6-EE1B2FBD1672}">
      <dgm:prSet/>
      <dgm:spPr/>
      <dgm:t>
        <a:bodyPr/>
        <a:lstStyle/>
        <a:p>
          <a:endParaRPr lang="ru-RU"/>
        </a:p>
      </dgm:t>
    </dgm:pt>
    <dgm:pt modelId="{02371BA0-B6F1-4DE9-B4B4-1162AFB5ED50}" type="pres">
      <dgm:prSet presAssocID="{4C7A7C6B-8CEE-40CC-B397-D931FA79F72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10628F-B5F1-4B1A-99D7-3BEB3C0D9257}" type="pres">
      <dgm:prSet presAssocID="{C13F7285-0DB8-4EB3-8BE3-CE514A3F940B}" presName="composite" presStyleCnt="0"/>
      <dgm:spPr/>
    </dgm:pt>
    <dgm:pt modelId="{E88FCCDF-8AE8-4687-80C8-1C18C1C79820}" type="pres">
      <dgm:prSet presAssocID="{C13F7285-0DB8-4EB3-8BE3-CE514A3F940B}" presName="parentText" presStyleLbl="alignNode1" presStyleIdx="0" presStyleCnt="3" custLinFactNeighborX="-5379" custLinFactNeighborY="17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40B2F-EB39-495F-9971-5457D41FEE0B}" type="pres">
      <dgm:prSet presAssocID="{C13F7285-0DB8-4EB3-8BE3-CE514A3F940B}" presName="descendantText" presStyleLbl="alignAcc1" presStyleIdx="0" presStyleCnt="3" custScaleX="98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26586-6FE7-4054-B236-590F9C25D4C0}" type="pres">
      <dgm:prSet presAssocID="{1BC87AD0-C8AB-4CCA-8B04-0F144AA25689}" presName="sp" presStyleCnt="0"/>
      <dgm:spPr/>
    </dgm:pt>
    <dgm:pt modelId="{CA9CB904-3E03-4A11-9E3C-B577436D7CE7}" type="pres">
      <dgm:prSet presAssocID="{7969460F-3A72-47BD-8422-B1AFBD146274}" presName="composite" presStyleCnt="0"/>
      <dgm:spPr/>
    </dgm:pt>
    <dgm:pt modelId="{EFFDEFB6-0429-4560-A64E-C57864382534}" type="pres">
      <dgm:prSet presAssocID="{7969460F-3A72-47BD-8422-B1AFBD146274}" presName="parentText" presStyleLbl="alignNode1" presStyleIdx="1" presStyleCnt="3" custLinFactNeighborX="902" custLinFactNeighborY="-28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E2FDC-24BD-450D-8C68-3C6334BC5475}" type="pres">
      <dgm:prSet presAssocID="{7969460F-3A72-47BD-8422-B1AFBD146274}" presName="descendantText" presStyleLbl="alignAcc1" presStyleIdx="1" presStyleCnt="3" custScaleX="98798" custLinFactNeighborX="322" custLinFactNeighborY="-3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285FA-4F68-4C86-A630-11A95CEC54C3}" type="pres">
      <dgm:prSet presAssocID="{941BAC3C-F35B-42E6-8097-857C3D896BFF}" presName="sp" presStyleCnt="0"/>
      <dgm:spPr/>
    </dgm:pt>
    <dgm:pt modelId="{ACA0BCAA-6EE3-4718-A7A7-9BCDBB472EF5}" type="pres">
      <dgm:prSet presAssocID="{EA5EFAFD-9B07-41B0-8821-2729F2E9B48A}" presName="composite" presStyleCnt="0"/>
      <dgm:spPr/>
    </dgm:pt>
    <dgm:pt modelId="{43AD2ABB-7BE5-46C3-AB1F-3E90F3EF8286}" type="pres">
      <dgm:prSet presAssocID="{EA5EFAFD-9B07-41B0-8821-2729F2E9B48A}" presName="parentText" presStyleLbl="alignNode1" presStyleIdx="2" presStyleCnt="3" custLinFactNeighborX="-2262" custLinFactNeighborY="179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B3CC5E-3894-45A3-B80A-902AFD87EBDA}" type="pres">
      <dgm:prSet presAssocID="{EA5EFAFD-9B07-41B0-8821-2729F2E9B48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FCCD79-CE2C-4D0A-AC9B-B56537BCE795}" type="presOf" srcId="{4C7A7C6B-8CEE-40CC-B397-D931FA79F72F}" destId="{02371BA0-B6F1-4DE9-B4B4-1162AFB5ED50}" srcOrd="0" destOrd="0" presId="urn:microsoft.com/office/officeart/2005/8/layout/chevron2"/>
    <dgm:cxn modelId="{53F1CE22-1B3F-43BC-A787-177B6014DCF0}" type="presOf" srcId="{154ACB7F-9BB9-480E-9789-08F608F6DC5C}" destId="{B9B3CC5E-3894-45A3-B80A-902AFD87EBDA}" srcOrd="0" destOrd="0" presId="urn:microsoft.com/office/officeart/2005/8/layout/chevron2"/>
    <dgm:cxn modelId="{7E1F7D1D-A542-4326-A1C4-7875B9B64275}" type="presOf" srcId="{C13F7285-0DB8-4EB3-8BE3-CE514A3F940B}" destId="{E88FCCDF-8AE8-4687-80C8-1C18C1C79820}" srcOrd="0" destOrd="0" presId="urn:microsoft.com/office/officeart/2005/8/layout/chevron2"/>
    <dgm:cxn modelId="{8195E1A9-83F0-4BF9-B133-E7E29D006539}" srcId="{EA5EFAFD-9B07-41B0-8821-2729F2E9B48A}" destId="{154ACB7F-9BB9-480E-9789-08F608F6DC5C}" srcOrd="0" destOrd="0" parTransId="{AA7776E5-9329-481C-9818-AA3A67FEC535}" sibTransId="{DCD42439-F53A-49EA-8D62-E51E9EDF139E}"/>
    <dgm:cxn modelId="{D52F17C9-2758-4A0C-9591-6F57A57C266E}" srcId="{C13F7285-0DB8-4EB3-8BE3-CE514A3F940B}" destId="{D6E49CA9-9E39-4D79-BA8B-4B87255E70BA}" srcOrd="0" destOrd="0" parTransId="{4CAF0B25-3819-4FB1-8020-4EEBCD269C85}" sibTransId="{5487C115-789B-42F1-A383-D32903641B82}"/>
    <dgm:cxn modelId="{0B2E26FD-908E-42D0-B52B-9129B183B28D}" type="presOf" srcId="{D6E49CA9-9E39-4D79-BA8B-4B87255E70BA}" destId="{3B340B2F-EB39-495F-9971-5457D41FEE0B}" srcOrd="0" destOrd="0" presId="urn:microsoft.com/office/officeart/2005/8/layout/chevron2"/>
    <dgm:cxn modelId="{04394124-4BF6-4131-8BEA-C6B03223BB4B}" type="presOf" srcId="{EA5EFAFD-9B07-41B0-8821-2729F2E9B48A}" destId="{43AD2ABB-7BE5-46C3-AB1F-3E90F3EF8286}" srcOrd="0" destOrd="0" presId="urn:microsoft.com/office/officeart/2005/8/layout/chevron2"/>
    <dgm:cxn modelId="{FECA661B-FAD5-42FA-BE62-B48F3F85D9F4}" srcId="{7969460F-3A72-47BD-8422-B1AFBD146274}" destId="{20A78360-D4F0-4A4A-A9B7-27092012DE8E}" srcOrd="0" destOrd="0" parTransId="{855D7B5C-206F-4D35-9AAB-81EFA1441A61}" sibTransId="{9C946131-DBF3-4955-AFC0-32A1CC8EB8B7}"/>
    <dgm:cxn modelId="{113EF488-2658-4E8B-B317-81021D058616}" srcId="{4C7A7C6B-8CEE-40CC-B397-D931FA79F72F}" destId="{C13F7285-0DB8-4EB3-8BE3-CE514A3F940B}" srcOrd="0" destOrd="0" parTransId="{7D314537-914C-4EBF-ADF6-3D3E90881E49}" sibTransId="{1BC87AD0-C8AB-4CCA-8B04-0F144AA25689}"/>
    <dgm:cxn modelId="{7185F61A-74B6-41F0-8B2B-5D260D0D9107}" type="presOf" srcId="{20A78360-D4F0-4A4A-A9B7-27092012DE8E}" destId="{459E2FDC-24BD-450D-8C68-3C6334BC5475}" srcOrd="0" destOrd="0" presId="urn:microsoft.com/office/officeart/2005/8/layout/chevron2"/>
    <dgm:cxn modelId="{CA1D4F92-AB74-41FA-B1DB-7ED6D1082573}" type="presOf" srcId="{7969460F-3A72-47BD-8422-B1AFBD146274}" destId="{EFFDEFB6-0429-4560-A64E-C57864382534}" srcOrd="0" destOrd="0" presId="urn:microsoft.com/office/officeart/2005/8/layout/chevron2"/>
    <dgm:cxn modelId="{FCDA17C3-BE41-44F9-8BA6-EE1B2FBD1672}" srcId="{4C7A7C6B-8CEE-40CC-B397-D931FA79F72F}" destId="{7969460F-3A72-47BD-8422-B1AFBD146274}" srcOrd="1" destOrd="0" parTransId="{B9EF0983-0F6C-4A8F-AF0F-1220BAF59E2D}" sibTransId="{941BAC3C-F35B-42E6-8097-857C3D896BFF}"/>
    <dgm:cxn modelId="{D1F84EB9-7A31-42B4-81BE-8C7EB98C2695}" srcId="{4C7A7C6B-8CEE-40CC-B397-D931FA79F72F}" destId="{EA5EFAFD-9B07-41B0-8821-2729F2E9B48A}" srcOrd="2" destOrd="0" parTransId="{BC83D772-E7CD-47E7-877A-3B1ADD7B5625}" sibTransId="{6A169345-4BD2-4616-A0A3-BB7D7AA48BA1}"/>
    <dgm:cxn modelId="{266087F4-533A-4C6A-A1C5-6808ABD158DE}" type="presParOf" srcId="{02371BA0-B6F1-4DE9-B4B4-1162AFB5ED50}" destId="{1E10628F-B5F1-4B1A-99D7-3BEB3C0D9257}" srcOrd="0" destOrd="0" presId="urn:microsoft.com/office/officeart/2005/8/layout/chevron2"/>
    <dgm:cxn modelId="{C60A063E-ACE6-44A7-9A3D-748EA38C635C}" type="presParOf" srcId="{1E10628F-B5F1-4B1A-99D7-3BEB3C0D9257}" destId="{E88FCCDF-8AE8-4687-80C8-1C18C1C79820}" srcOrd="0" destOrd="0" presId="urn:microsoft.com/office/officeart/2005/8/layout/chevron2"/>
    <dgm:cxn modelId="{F2263A4E-9CA8-4302-9941-EB7554587635}" type="presParOf" srcId="{1E10628F-B5F1-4B1A-99D7-3BEB3C0D9257}" destId="{3B340B2F-EB39-495F-9971-5457D41FEE0B}" srcOrd="1" destOrd="0" presId="urn:microsoft.com/office/officeart/2005/8/layout/chevron2"/>
    <dgm:cxn modelId="{70D7697E-9578-44C4-B004-33607443B235}" type="presParOf" srcId="{02371BA0-B6F1-4DE9-B4B4-1162AFB5ED50}" destId="{CFC26586-6FE7-4054-B236-590F9C25D4C0}" srcOrd="1" destOrd="0" presId="urn:microsoft.com/office/officeart/2005/8/layout/chevron2"/>
    <dgm:cxn modelId="{8F118CC5-71DB-4F27-AB47-C1B1F4F0F4A3}" type="presParOf" srcId="{02371BA0-B6F1-4DE9-B4B4-1162AFB5ED50}" destId="{CA9CB904-3E03-4A11-9E3C-B577436D7CE7}" srcOrd="2" destOrd="0" presId="urn:microsoft.com/office/officeart/2005/8/layout/chevron2"/>
    <dgm:cxn modelId="{9EB11C43-B4E2-44FF-8429-BB270305D2DD}" type="presParOf" srcId="{CA9CB904-3E03-4A11-9E3C-B577436D7CE7}" destId="{EFFDEFB6-0429-4560-A64E-C57864382534}" srcOrd="0" destOrd="0" presId="urn:microsoft.com/office/officeart/2005/8/layout/chevron2"/>
    <dgm:cxn modelId="{B6BFB1D5-C10E-46A1-B818-3A96025E06CC}" type="presParOf" srcId="{CA9CB904-3E03-4A11-9E3C-B577436D7CE7}" destId="{459E2FDC-24BD-450D-8C68-3C6334BC5475}" srcOrd="1" destOrd="0" presId="urn:microsoft.com/office/officeart/2005/8/layout/chevron2"/>
    <dgm:cxn modelId="{42AD1506-40E7-4C60-8FDE-9259D969287D}" type="presParOf" srcId="{02371BA0-B6F1-4DE9-B4B4-1162AFB5ED50}" destId="{DF7285FA-4F68-4C86-A630-11A95CEC54C3}" srcOrd="3" destOrd="0" presId="urn:microsoft.com/office/officeart/2005/8/layout/chevron2"/>
    <dgm:cxn modelId="{9E01A1F0-29C4-4E39-B21C-7883A6BBBEDF}" type="presParOf" srcId="{02371BA0-B6F1-4DE9-B4B4-1162AFB5ED50}" destId="{ACA0BCAA-6EE3-4718-A7A7-9BCDBB472EF5}" srcOrd="4" destOrd="0" presId="urn:microsoft.com/office/officeart/2005/8/layout/chevron2"/>
    <dgm:cxn modelId="{05A16CBB-A738-4FB5-860C-F4F79F5741EB}" type="presParOf" srcId="{ACA0BCAA-6EE3-4718-A7A7-9BCDBB472EF5}" destId="{43AD2ABB-7BE5-46C3-AB1F-3E90F3EF8286}" srcOrd="0" destOrd="0" presId="urn:microsoft.com/office/officeart/2005/8/layout/chevron2"/>
    <dgm:cxn modelId="{3FB938D0-4614-4585-9F9B-88C84E27ECDE}" type="presParOf" srcId="{ACA0BCAA-6EE3-4718-A7A7-9BCDBB472EF5}" destId="{B9B3CC5E-3894-45A3-B80A-902AFD87EB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FCCDF-8AE8-4687-80C8-1C18C1C79820}">
      <dsp:nvSpPr>
        <dsp:cNvPr id="0" name=""/>
        <dsp:cNvSpPr/>
      </dsp:nvSpPr>
      <dsp:spPr>
        <a:xfrm rot="5400000">
          <a:off x="-234858" y="262764"/>
          <a:ext cx="1565720" cy="1096004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>
            <a:solidFill>
              <a:schemeClr val="tx1"/>
            </a:solidFill>
          </a:endParaRPr>
        </a:p>
      </dsp:txBody>
      <dsp:txXfrm rot="-5400000">
        <a:off x="0" y="575908"/>
        <a:ext cx="1096004" cy="469716"/>
      </dsp:txXfrm>
    </dsp:sp>
    <dsp:sp modelId="{3B340B2F-EB39-495F-9971-5457D41FEE0B}">
      <dsp:nvSpPr>
        <dsp:cNvPr id="0" name=""/>
        <dsp:cNvSpPr/>
      </dsp:nvSpPr>
      <dsp:spPr>
        <a:xfrm rot="5400000">
          <a:off x="4377371" y="-3219883"/>
          <a:ext cx="1017718" cy="74594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Что такое психология и что </a:t>
          </a:r>
          <a:r>
            <a:rPr lang="ru-RU" sz="3100" kern="1200" smtClean="0"/>
            <a:t>она изучает? </a:t>
          </a:r>
          <a:endParaRPr lang="ru-RU" sz="3100" kern="1200" dirty="0"/>
        </a:p>
      </dsp:txBody>
      <dsp:txXfrm rot="-5400000">
        <a:off x="1156497" y="50672"/>
        <a:ext cx="7409786" cy="918356"/>
      </dsp:txXfrm>
    </dsp:sp>
    <dsp:sp modelId="{EFFDEFB6-0429-4560-A64E-C57864382534}">
      <dsp:nvSpPr>
        <dsp:cNvPr id="0" name=""/>
        <dsp:cNvSpPr/>
      </dsp:nvSpPr>
      <dsp:spPr>
        <a:xfrm rot="5400000">
          <a:off x="-224972" y="1561608"/>
          <a:ext cx="1565720" cy="1096004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>
            <a:solidFill>
              <a:schemeClr val="tx1"/>
            </a:solidFill>
          </a:endParaRPr>
        </a:p>
      </dsp:txBody>
      <dsp:txXfrm rot="-5400000">
        <a:off x="9886" y="1874752"/>
        <a:ext cx="1096004" cy="469716"/>
      </dsp:txXfrm>
    </dsp:sp>
    <dsp:sp modelId="{459E2FDC-24BD-450D-8C68-3C6334BC5475}">
      <dsp:nvSpPr>
        <dsp:cNvPr id="0" name=""/>
        <dsp:cNvSpPr/>
      </dsp:nvSpPr>
      <dsp:spPr>
        <a:xfrm rot="5400000">
          <a:off x="4401780" y="-1867657"/>
          <a:ext cx="1017718" cy="74893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Зачем </a:t>
          </a:r>
          <a:r>
            <a:rPr lang="ru-RU" sz="3100" kern="1200" dirty="0" smtClean="0"/>
            <a:t>школьникам изучать </a:t>
          </a:r>
          <a:r>
            <a:rPr lang="ru-RU" sz="3100" kern="1200" dirty="0" smtClean="0"/>
            <a:t>психологию?</a:t>
          </a:r>
          <a:endParaRPr lang="ru-RU" sz="3100" kern="1200" dirty="0"/>
        </a:p>
      </dsp:txBody>
      <dsp:txXfrm rot="-5400000">
        <a:off x="1165973" y="1417831"/>
        <a:ext cx="7439653" cy="918356"/>
      </dsp:txXfrm>
    </dsp:sp>
    <dsp:sp modelId="{43AD2ABB-7BE5-46C3-AB1F-3E90F3EF8286}">
      <dsp:nvSpPr>
        <dsp:cNvPr id="0" name=""/>
        <dsp:cNvSpPr/>
      </dsp:nvSpPr>
      <dsp:spPr>
        <a:xfrm rot="5400000">
          <a:off x="-234858" y="2979076"/>
          <a:ext cx="1565720" cy="1096004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>
            <a:solidFill>
              <a:schemeClr val="tx1"/>
            </a:solidFill>
          </a:endParaRPr>
        </a:p>
      </dsp:txBody>
      <dsp:txXfrm rot="-5400000">
        <a:off x="0" y="3292220"/>
        <a:ext cx="1096004" cy="469716"/>
      </dsp:txXfrm>
    </dsp:sp>
    <dsp:sp modelId="{B9B3CC5E-3894-45A3-B80A-902AFD87EBDA}">
      <dsp:nvSpPr>
        <dsp:cNvPr id="0" name=""/>
        <dsp:cNvSpPr/>
      </dsp:nvSpPr>
      <dsp:spPr>
        <a:xfrm rot="5400000">
          <a:off x="4377371" y="-538139"/>
          <a:ext cx="1017718" cy="75804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kern="1200" dirty="0" smtClean="0"/>
            <a:t>Научная </a:t>
          </a:r>
          <a:r>
            <a:rPr lang="ru-RU" sz="3100" kern="1200" dirty="0" smtClean="0"/>
            <a:t>и </a:t>
          </a:r>
          <a:r>
            <a:rPr lang="ru-RU" sz="3100" kern="1200" dirty="0" smtClean="0"/>
            <a:t>житейская </a:t>
          </a:r>
          <a:r>
            <a:rPr lang="ru-RU" sz="3100" kern="1200" dirty="0" smtClean="0"/>
            <a:t>психология</a:t>
          </a:r>
          <a:endParaRPr lang="ru-RU" sz="3100" kern="1200" dirty="0"/>
        </a:p>
      </dsp:txBody>
      <dsp:txXfrm rot="-5400000">
        <a:off x="1096005" y="2792908"/>
        <a:ext cx="7530770" cy="918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7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29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55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7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73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04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8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64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82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97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1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C3380-7097-45BD-AF4D-A92A39F4EA61}" type="datetimeFigureOut">
              <a:rPr lang="ru-RU" smtClean="0"/>
              <a:t>05.09.2015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C058-FF6C-4CF6-95AC-77FF735AD8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21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348880"/>
            <a:ext cx="6840760" cy="1584176"/>
          </a:xfrm>
          <a:solidFill>
            <a:schemeClr val="tx1"/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Психология как наука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8424" y="3886200"/>
            <a:ext cx="216024" cy="11886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днс\Desktop\ra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43"/>
            <a:ext cx="2376264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нс\Desktop\im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5241" y="0"/>
            <a:ext cx="2578759" cy="2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ncixologiya.ru/wp-content/uploads/2010/07/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210" y="4181484"/>
            <a:ext cx="2640790" cy="267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 descr="http://t1.gstatic.com/images?q=tbn:ANd9GcRHFTo6_8BXTV6KFgkYyCdjSDvZ385-RB7b0cuCJLYeHZ6ejFjt7R0LO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7" name="Picture 13" descr="http://t2.gstatic.com/images?q=tbn:ANd9GcTOQQz1S8lXguBtHRB5vaNI-6ktRZTBqrNPm_0ozehl4sMB-GeAfZzCf4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805"/>
            <a:ext cx="2339752" cy="183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http://zamolodezh.ru/pics/plakat0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17503"/>
            <a:ext cx="2680791" cy="252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nasch-mir.ru/wp-content/uploads/2012/04/%D1%81%D0%BE%D1%86%D0%B8%D0%B0%D0%BB%D1%8C%D0%BD%D1%8B%D0%B9-%D1%87%D0%B5%D0%BB%D0%BE%D0%B2%D0%B5%D0%BA_socialnyj_hcelovek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476754"/>
            <a:ext cx="2990850" cy="236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9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Формы проявления психики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2) Психические факты </a:t>
            </a:r>
            <a:r>
              <a:rPr lang="ru-RU" dirty="0" smtClean="0"/>
              <a:t>– </a:t>
            </a:r>
            <a:r>
              <a:rPr lang="ru-RU" b="1" dirty="0" smtClean="0"/>
              <a:t>внешние осознаваемые и неосознаваемые </a:t>
            </a:r>
            <a:r>
              <a:rPr lang="ru-RU" dirty="0" smtClean="0"/>
              <a:t>(поведение, продукты деятельности, </a:t>
            </a:r>
            <a:r>
              <a:rPr lang="ru-RU" dirty="0" err="1" smtClean="0"/>
              <a:t>психотелесные</a:t>
            </a:r>
            <a:r>
              <a:rPr lang="ru-RU" dirty="0" smtClean="0"/>
              <a:t> проявления), </a:t>
            </a:r>
            <a:r>
              <a:rPr lang="ru-RU" b="1" dirty="0" smtClean="0"/>
              <a:t>внутренние неосознаваемые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1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ctr" hangingPunc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 algn="r" hangingPunc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Человек </a:t>
            </a:r>
            <a:r>
              <a:rPr lang="ru-RU" sz="4000" dirty="0">
                <a:solidFill>
                  <a:schemeClr val="bg1"/>
                </a:solidFill>
              </a:rPr>
              <a:t>– это единственное земное существо, способное не только к внешнему ориентированию, но и к внутреннему</a:t>
            </a:r>
            <a:r>
              <a:rPr lang="ru-RU" sz="4000" dirty="0" smtClean="0">
                <a:solidFill>
                  <a:schemeClr val="bg1"/>
                </a:solidFill>
              </a:rPr>
              <a:t>.</a:t>
            </a:r>
            <a:r>
              <a:rPr lang="ru-RU" sz="4000" b="1" i="1" dirty="0" smtClean="0">
                <a:solidFill>
                  <a:srgbClr val="FFFF00"/>
                </a:solidFill>
              </a:rPr>
              <a:t>    </a:t>
            </a:r>
            <a:r>
              <a:rPr lang="ru-RU" sz="4400" b="1" i="1" dirty="0" smtClean="0">
                <a:solidFill>
                  <a:srgbClr val="FFFF00"/>
                </a:solidFill>
              </a:rPr>
              <a:t>                                                             Виктор </a:t>
            </a:r>
            <a:r>
              <a:rPr lang="ru-RU" sz="4400" b="1" i="1" dirty="0">
                <a:solidFill>
                  <a:srgbClr val="FFFF00"/>
                </a:solidFill>
              </a:rPr>
              <a:t>Кротов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86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Что изучает психология (общая) по Р.С. </a:t>
            </a:r>
            <a:r>
              <a:rPr lang="ru-RU" dirty="0" err="1" smtClean="0">
                <a:solidFill>
                  <a:schemeClr val="bg1"/>
                </a:solidFill>
              </a:rPr>
              <a:t>Немову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02" y="1535819"/>
            <a:ext cx="91440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1. </a:t>
            </a:r>
            <a:r>
              <a:rPr lang="ru-RU" sz="2400" b="1" dirty="0" smtClean="0"/>
              <a:t>Общая психология: </a:t>
            </a:r>
            <a:r>
              <a:rPr lang="ru-RU" sz="2400" b="1" i="1" dirty="0" smtClean="0"/>
              <a:t>познавательные процессы </a:t>
            </a:r>
            <a:r>
              <a:rPr lang="ru-RU" sz="2400" dirty="0" smtClean="0"/>
              <a:t>(психические явления): ощущение, восприятие, внимание, память, воображение, мышление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b="1" dirty="0" smtClean="0"/>
              <a:t>Общая психология: </a:t>
            </a:r>
            <a:r>
              <a:rPr lang="ru-RU" sz="2400" b="1" i="1" dirty="0" smtClean="0"/>
              <a:t>личность. </a:t>
            </a:r>
            <a:r>
              <a:rPr lang="ru-RU" sz="2400" dirty="0" smtClean="0"/>
              <a:t>(психические явления и факты) Личность, индивид, индивидуальность;   темперамент и характер;  эмоционально – волевая сфера; мотивационная сфера</a:t>
            </a:r>
            <a:r>
              <a:rPr lang="ru-RU" sz="2400" dirty="0"/>
              <a:t>;</a:t>
            </a:r>
            <a:r>
              <a:rPr lang="ru-RU" sz="2400" dirty="0" smtClean="0"/>
              <a:t> способности; самооценка и «Я» – концепция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70356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Зачем </a:t>
            </a:r>
            <a:r>
              <a:rPr lang="ru-RU" dirty="0" smtClean="0">
                <a:solidFill>
                  <a:schemeClr val="bg1"/>
                </a:solidFill>
              </a:rPr>
              <a:t>обычные люди изучают </a:t>
            </a:r>
            <a:r>
              <a:rPr lang="ru-RU" dirty="0" smtClean="0">
                <a:solidFill>
                  <a:schemeClr val="bg1"/>
                </a:solidFill>
              </a:rPr>
              <a:t>психологию?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400" dirty="0" smtClean="0"/>
              <a:t>Удовлетворение </a:t>
            </a:r>
            <a:r>
              <a:rPr lang="ru-RU" sz="4400" dirty="0"/>
              <a:t>своей потребности в </a:t>
            </a:r>
            <a:r>
              <a:rPr lang="ru-RU" sz="4400" b="1" dirty="0"/>
              <a:t>«познании самого </a:t>
            </a:r>
            <a:r>
              <a:rPr lang="ru-RU" sz="4400" b="1" dirty="0" smtClean="0"/>
              <a:t>себя</a:t>
            </a:r>
            <a:r>
              <a:rPr lang="ru-RU" sz="4400" b="1" dirty="0"/>
              <a:t> </a:t>
            </a:r>
            <a:r>
              <a:rPr lang="ru-RU" sz="4400" b="1" dirty="0" smtClean="0"/>
              <a:t>и других».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47662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Зачем нам знать о самом себе и о других?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4578152" cy="4381947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О себе</a:t>
            </a:r>
          </a:p>
          <a:p>
            <a:pPr marL="0" indent="0" algn="ctr">
              <a:buNone/>
            </a:pPr>
            <a:r>
              <a:rPr lang="ru-RU" dirty="0" smtClean="0"/>
              <a:t>Для того чтобы с учетом своих особенностей выстраивать свою жизнь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05772" y="1700808"/>
            <a:ext cx="4338228" cy="442535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ru-RU" sz="3200" b="1" dirty="0" smtClean="0"/>
              <a:t>О других</a:t>
            </a:r>
          </a:p>
          <a:p>
            <a:pPr marL="0" indent="0" algn="ctr">
              <a:buNone/>
            </a:pPr>
            <a:r>
              <a:rPr lang="ru-RU" dirty="0" smtClean="0"/>
              <a:t>Лучше понимать других и относиться терпеливее к ним </a:t>
            </a:r>
          </a:p>
        </p:txBody>
      </p:sp>
      <p:pic>
        <p:nvPicPr>
          <p:cNvPr id="3074" name="Picture 2" descr="http://i059.radikal.ru/0912/c9/bfeddff81f1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89040"/>
            <a:ext cx="4566527" cy="304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seculife.ru/wp-content/uploads/2011/09/%D0%A2%D0%BE%D0%BB%D0%BF%D0%B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89041"/>
            <a:ext cx="4355976" cy="3047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041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678091"/>
          </a:xfrm>
          <a:solidFill>
            <a:schemeClr val="tx1"/>
          </a:solidFill>
        </p:spPr>
        <p:txBody>
          <a:bodyPr/>
          <a:lstStyle/>
          <a:p>
            <a:pPr marL="0" indent="0" algn="ctr" hangingPunct="0">
              <a:buNone/>
            </a:pPr>
            <a:endParaRPr lang="ru-RU" dirty="0"/>
          </a:p>
          <a:p>
            <a:pPr marL="0" indent="0" algn="ctr" hangingPunct="0">
              <a:buNone/>
            </a:pPr>
            <a:endParaRPr lang="ru-RU" sz="5400" b="1" dirty="0" smtClean="0">
              <a:solidFill>
                <a:schemeClr val="bg1"/>
              </a:solidFill>
            </a:endParaRPr>
          </a:p>
          <a:p>
            <a:pPr marL="0" indent="0" algn="ctr" hangingPunct="0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Пока </a:t>
            </a:r>
            <a:r>
              <a:rPr lang="ru-RU" sz="5400" b="1" dirty="0">
                <a:solidFill>
                  <a:schemeClr val="bg1"/>
                </a:solidFill>
              </a:rPr>
              <a:t>человек существует, </a:t>
            </a:r>
            <a:endParaRPr lang="ru-RU" sz="5400" b="1" dirty="0" smtClean="0">
              <a:solidFill>
                <a:schemeClr val="bg1"/>
              </a:solidFill>
            </a:endParaRPr>
          </a:p>
          <a:p>
            <a:pPr marL="0" indent="0" algn="ctr" hangingPunct="0">
              <a:buNone/>
            </a:pPr>
            <a:r>
              <a:rPr lang="ru-RU" sz="5400" b="1" dirty="0" smtClean="0">
                <a:solidFill>
                  <a:schemeClr val="bg1"/>
                </a:solidFill>
              </a:rPr>
              <a:t>он </a:t>
            </a:r>
            <a:r>
              <a:rPr lang="ru-RU" sz="5400" b="1" dirty="0">
                <a:solidFill>
                  <a:schemeClr val="bg1"/>
                </a:solidFill>
              </a:rPr>
              <a:t>будет себя открывать.</a:t>
            </a:r>
          </a:p>
          <a:p>
            <a:pPr marL="0" indent="0" algn="r" hangingPunct="0">
              <a:buNone/>
            </a:pPr>
            <a:r>
              <a:rPr lang="ru-RU" sz="5400" b="1" i="1" dirty="0" err="1">
                <a:solidFill>
                  <a:srgbClr val="FFFF00"/>
                </a:solidFill>
              </a:rPr>
              <a:t>Евг</a:t>
            </a:r>
            <a:r>
              <a:rPr lang="ru-RU" sz="5400" b="1" i="1" dirty="0">
                <a:solidFill>
                  <a:srgbClr val="FFFF00"/>
                </a:solidFill>
              </a:rPr>
              <a:t>. Богат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94330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  <a:solidFill>
            <a:schemeClr val="tx1"/>
          </a:solidFill>
        </p:spPr>
        <p:txBody>
          <a:bodyPr/>
          <a:lstStyle/>
          <a:p>
            <a:pPr marL="0" indent="0" algn="ctr" hangingPunct="0">
              <a:buNone/>
            </a:pPr>
            <a:endParaRPr lang="ru-RU" sz="4400" dirty="0" smtClean="0"/>
          </a:p>
          <a:p>
            <a:pPr marL="0" indent="0" algn="ctr" hangingPunct="0">
              <a:buNone/>
            </a:pPr>
            <a:endParaRPr lang="ru-RU" sz="4400" dirty="0">
              <a:solidFill>
                <a:schemeClr val="bg1"/>
              </a:solidFill>
            </a:endParaRPr>
          </a:p>
          <a:p>
            <a:pPr marL="0" indent="0" algn="ctr" hangingPunc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 Непознанная </a:t>
            </a:r>
            <a:r>
              <a:rPr lang="ru-RU" sz="4400" dirty="0">
                <a:solidFill>
                  <a:schemeClr val="bg1"/>
                </a:solidFill>
              </a:rPr>
              <a:t>жизнь не стоит того, </a:t>
            </a:r>
            <a:endParaRPr lang="ru-RU" sz="4400" dirty="0" smtClean="0">
              <a:solidFill>
                <a:schemeClr val="bg1"/>
              </a:solidFill>
            </a:endParaRPr>
          </a:p>
          <a:p>
            <a:pPr marL="0" indent="0" algn="ctr" hangingPunct="0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чтобы </a:t>
            </a:r>
            <a:r>
              <a:rPr lang="ru-RU" sz="4400" dirty="0">
                <a:solidFill>
                  <a:schemeClr val="bg1"/>
                </a:solidFill>
              </a:rPr>
              <a:t>быть прожитой.</a:t>
            </a:r>
          </a:p>
          <a:p>
            <a:pPr marL="0" indent="0" algn="r" hangingPunct="0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 Сократ</a:t>
            </a:r>
            <a:endParaRPr lang="ru-RU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117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0"/>
            <a:ext cx="8352928" cy="678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 hangingPunct="0">
              <a:buNone/>
            </a:pPr>
            <a:r>
              <a:rPr lang="ru-RU" b="1" dirty="0" smtClean="0"/>
              <a:t>Осознание </a:t>
            </a:r>
            <a:r>
              <a:rPr lang="ru-RU" b="1" dirty="0"/>
              <a:t>себя открывает перед человеком как минимум четыре удивительные возможности</a:t>
            </a:r>
            <a:r>
              <a:rPr lang="ru-RU" b="1" dirty="0" smtClean="0"/>
              <a:t>:</a:t>
            </a:r>
          </a:p>
          <a:p>
            <a:pPr marL="0" indent="0" hangingPunct="0">
              <a:buNone/>
            </a:pPr>
            <a:endParaRPr lang="ru-RU" b="1" dirty="0" smtClean="0"/>
          </a:p>
          <a:p>
            <a:pPr hangingPunct="0">
              <a:spcBef>
                <a:spcPts val="0"/>
              </a:spcBef>
              <a:buFontTx/>
              <a:buChar char="-"/>
            </a:pPr>
            <a:r>
              <a:rPr lang="ru-RU" i="1" dirty="0"/>
              <a:t>у</a:t>
            </a:r>
            <a:r>
              <a:rPr lang="ru-RU" i="1" dirty="0" smtClean="0"/>
              <a:t>знать себя;</a:t>
            </a:r>
          </a:p>
          <a:p>
            <a:pPr marL="0" indent="0" hangingPunct="0">
              <a:spcBef>
                <a:spcPts val="0"/>
              </a:spcBef>
              <a:buNone/>
            </a:pPr>
            <a:endParaRPr lang="ru-RU" i="1" dirty="0" smtClean="0"/>
          </a:p>
          <a:p>
            <a:pPr hangingPunct="0">
              <a:spcBef>
                <a:spcPts val="0"/>
              </a:spcBef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ценить себя;</a:t>
            </a:r>
          </a:p>
          <a:p>
            <a:pPr hangingPunct="0">
              <a:spcBef>
                <a:spcPts val="0"/>
              </a:spcBef>
              <a:buFontTx/>
              <a:buChar char="-"/>
            </a:pPr>
            <a:endParaRPr lang="ru-RU" dirty="0" smtClean="0"/>
          </a:p>
          <a:p>
            <a:pPr hangingPunct="0">
              <a:spcBef>
                <a:spcPts val="0"/>
              </a:spcBef>
              <a:buFontTx/>
              <a:buChar char="-"/>
            </a:pPr>
            <a:r>
              <a:rPr lang="ru-RU" i="1" dirty="0"/>
              <a:t>и</a:t>
            </a:r>
            <a:r>
              <a:rPr lang="ru-RU" i="1" dirty="0" smtClean="0"/>
              <a:t>зменить себя;</a:t>
            </a:r>
          </a:p>
          <a:p>
            <a:pPr marL="0" indent="0" hangingPunct="0">
              <a:spcBef>
                <a:spcPts val="0"/>
              </a:spcBef>
              <a:buNone/>
            </a:pPr>
            <a:endParaRPr lang="ru-RU" i="1" dirty="0"/>
          </a:p>
          <a:p>
            <a:pPr hangingPunct="0">
              <a:spcBef>
                <a:spcPts val="0"/>
              </a:spcBef>
              <a:buFontTx/>
              <a:buChar char="-"/>
            </a:pPr>
            <a:r>
              <a:rPr lang="ru-RU" i="1" dirty="0"/>
              <a:t>п</a:t>
            </a:r>
            <a:r>
              <a:rPr lang="ru-RU" i="1" dirty="0" smtClean="0"/>
              <a:t>ринять </a:t>
            </a:r>
            <a:r>
              <a:rPr lang="ru-RU" i="1" dirty="0"/>
              <a:t>себя.</a:t>
            </a:r>
          </a:p>
          <a:p>
            <a:pPr marL="0" indent="0" hangingPunct="0">
              <a:buNone/>
            </a:pPr>
            <a:endParaRPr lang="ru-RU" i="1" dirty="0"/>
          </a:p>
          <a:p>
            <a:pPr marL="0" indent="0" hangingPunc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82825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145435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Многие человеческие несчастья - будь то болезни, неудачи </a:t>
            </a:r>
            <a:r>
              <a:rPr lang="ru-RU" dirty="0" smtClean="0">
                <a:solidFill>
                  <a:schemeClr val="bg1"/>
                </a:solidFill>
              </a:rPr>
              <a:t>или одиночество </a:t>
            </a:r>
            <a:r>
              <a:rPr lang="ru-RU" dirty="0">
                <a:solidFill>
                  <a:schemeClr val="bg1"/>
                </a:solidFill>
              </a:rPr>
              <a:t>- обусловлены недостаточным пониманием своей </a:t>
            </a:r>
            <a:r>
              <a:rPr lang="ru-RU" dirty="0" smtClean="0">
                <a:solidFill>
                  <a:schemeClr val="bg1"/>
                </a:solidFill>
              </a:rPr>
              <a:t>собственной природы</a:t>
            </a:r>
            <a:r>
              <a:rPr lang="ru-RU" dirty="0">
                <a:solidFill>
                  <a:schemeClr val="bg1"/>
                </a:solidFill>
              </a:rPr>
              <a:t>, особенностей своего характера, ошибочной </a:t>
            </a:r>
            <a:r>
              <a:rPr lang="ru-RU" dirty="0" smtClean="0">
                <a:solidFill>
                  <a:schemeClr val="bg1"/>
                </a:solidFill>
              </a:rPr>
              <a:t>интерпретацией мотивов </a:t>
            </a:r>
            <a:r>
              <a:rPr lang="ru-RU" dirty="0">
                <a:solidFill>
                  <a:schemeClr val="bg1"/>
                </a:solidFill>
              </a:rPr>
              <a:t>поведения других людей и, вследствие этого, </a:t>
            </a:r>
            <a:r>
              <a:rPr lang="ru-RU" dirty="0" smtClean="0">
                <a:solidFill>
                  <a:schemeClr val="bg1"/>
                </a:solidFill>
              </a:rPr>
              <a:t>сознательным или </a:t>
            </a:r>
            <a:r>
              <a:rPr lang="ru-RU" dirty="0">
                <a:solidFill>
                  <a:schemeClr val="bg1"/>
                </a:solidFill>
              </a:rPr>
              <a:t>бессознательным выбором неадекватной, неверной </a:t>
            </a:r>
            <a:r>
              <a:rPr lang="ru-RU" dirty="0" smtClean="0">
                <a:solidFill>
                  <a:schemeClr val="bg1"/>
                </a:solidFill>
              </a:rPr>
              <a:t>линии поведения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8297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544616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>
                <a:solidFill>
                  <a:schemeClr val="bg1"/>
                </a:solidFill>
              </a:rPr>
              <a:t>Если мы считаем необходимым, </a:t>
            </a:r>
            <a:r>
              <a:rPr lang="ru-RU" dirty="0" smtClean="0">
                <a:solidFill>
                  <a:schemeClr val="bg1"/>
                </a:solidFill>
              </a:rPr>
              <a:t>что бы </a:t>
            </a:r>
            <a:r>
              <a:rPr lang="ru-RU" dirty="0">
                <a:solidFill>
                  <a:schemeClr val="bg1"/>
                </a:solidFill>
              </a:rPr>
              <a:t>молодые люди знали природу </a:t>
            </a:r>
            <a:r>
              <a:rPr lang="ru-RU" dirty="0" smtClean="0">
                <a:solidFill>
                  <a:schemeClr val="bg1"/>
                </a:solidFill>
              </a:rPr>
              <a:t>растений</a:t>
            </a:r>
            <a:r>
              <a:rPr lang="ru-RU" dirty="0">
                <a:solidFill>
                  <a:schemeClr val="bg1"/>
                </a:solidFill>
              </a:rPr>
              <a:t>, камней, то отчего же в </a:t>
            </a:r>
            <a:r>
              <a:rPr lang="ru-RU" dirty="0" smtClean="0">
                <a:solidFill>
                  <a:schemeClr val="bg1"/>
                </a:solidFill>
              </a:rPr>
              <a:t>такой же </a:t>
            </a:r>
            <a:r>
              <a:rPr lang="ru-RU" dirty="0">
                <a:solidFill>
                  <a:schemeClr val="bg1"/>
                </a:solidFill>
              </a:rPr>
              <a:t>мере не необходимо для них </a:t>
            </a:r>
            <a:r>
              <a:rPr lang="ru-RU" dirty="0" smtClean="0">
                <a:solidFill>
                  <a:schemeClr val="bg1"/>
                </a:solidFill>
              </a:rPr>
              <a:t>знание </a:t>
            </a:r>
            <a:r>
              <a:rPr lang="ru-RU" dirty="0">
                <a:solidFill>
                  <a:schemeClr val="bg1"/>
                </a:solidFill>
              </a:rPr>
              <a:t>внутреннего мира? Отчего </a:t>
            </a:r>
            <a:r>
              <a:rPr lang="ru-RU" dirty="0" smtClean="0">
                <a:solidFill>
                  <a:schemeClr val="bg1"/>
                </a:solidFill>
              </a:rPr>
              <a:t>научное </a:t>
            </a:r>
            <a:r>
              <a:rPr lang="ru-RU" dirty="0">
                <a:solidFill>
                  <a:schemeClr val="bg1"/>
                </a:solidFill>
              </a:rPr>
              <a:t>знание того, что такое </a:t>
            </a:r>
            <a:r>
              <a:rPr lang="ru-RU" dirty="0" smtClean="0">
                <a:solidFill>
                  <a:schemeClr val="bg1"/>
                </a:solidFill>
              </a:rPr>
              <a:t>память, внимание</a:t>
            </a:r>
            <a:r>
              <a:rPr lang="ru-RU" dirty="0">
                <a:solidFill>
                  <a:schemeClr val="bg1"/>
                </a:solidFill>
              </a:rPr>
              <a:t>, воображение, аффекты, </a:t>
            </a:r>
            <a:r>
              <a:rPr lang="ru-RU" dirty="0" smtClean="0">
                <a:solidFill>
                  <a:schemeClr val="bg1"/>
                </a:solidFill>
              </a:rPr>
              <a:t>не столько </a:t>
            </a:r>
            <a:r>
              <a:rPr lang="ru-RU" dirty="0">
                <a:solidFill>
                  <a:schemeClr val="bg1"/>
                </a:solidFill>
              </a:rPr>
              <a:t>же ценно, сколько </a:t>
            </a:r>
            <a:r>
              <a:rPr lang="ru-RU" dirty="0" smtClean="0">
                <a:solidFill>
                  <a:schemeClr val="bg1"/>
                </a:solidFill>
              </a:rPr>
              <a:t>является ценным </a:t>
            </a:r>
            <a:r>
              <a:rPr lang="ru-RU" dirty="0">
                <a:solidFill>
                  <a:schemeClr val="bg1"/>
                </a:solidFill>
              </a:rPr>
              <a:t>знание внешних явлений</a:t>
            </a:r>
            <a:r>
              <a:rPr lang="ru-RU" dirty="0" smtClean="0">
                <a:solidFill>
                  <a:schemeClr val="bg1"/>
                </a:solidFill>
              </a:rPr>
              <a:t>?»</a:t>
            </a:r>
          </a:p>
          <a:p>
            <a:pPr marL="0" indent="0" algn="r"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Г. И. Челпанов</a:t>
            </a:r>
            <a:endParaRPr lang="ru-RU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5976664" cy="1417638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План урока</a:t>
            </a:r>
            <a:endParaRPr lang="ru-RU" sz="5400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461928"/>
              </p:ext>
            </p:extLst>
          </p:nvPr>
        </p:nvGraphicFramePr>
        <p:xfrm>
          <a:off x="492340" y="1772816"/>
          <a:ext cx="8676456" cy="430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223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Научная </a:t>
            </a:r>
            <a:r>
              <a:rPr lang="ru-RU" dirty="0" smtClean="0">
                <a:solidFill>
                  <a:schemeClr val="bg1"/>
                </a:solidFill>
              </a:rPr>
              <a:t>и </a:t>
            </a:r>
            <a:r>
              <a:rPr lang="ru-RU" dirty="0" smtClean="0">
                <a:solidFill>
                  <a:schemeClr val="bg1"/>
                </a:solidFill>
              </a:rPr>
              <a:t>житейская </a:t>
            </a:r>
            <a:r>
              <a:rPr lang="ru-RU" dirty="0" smtClean="0">
                <a:solidFill>
                  <a:schemeClr val="bg1"/>
                </a:solidFill>
              </a:rPr>
              <a:t>психология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4497388" cy="63976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ru-RU" dirty="0" smtClean="0"/>
              <a:t>Житейская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132856"/>
            <a:ext cx="4507732" cy="472514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100" b="1" dirty="0" smtClean="0"/>
              <a:t>1. </a:t>
            </a:r>
            <a:r>
              <a:rPr lang="ru-RU" sz="2100" dirty="0"/>
              <a:t>Ж</a:t>
            </a:r>
            <a:r>
              <a:rPr lang="ru-RU" sz="2100" dirty="0" smtClean="0"/>
              <a:t>итейские </a:t>
            </a:r>
            <a:r>
              <a:rPr lang="ru-RU" sz="2100" dirty="0"/>
              <a:t>психологические </a:t>
            </a:r>
            <a:r>
              <a:rPr lang="ru-RU" sz="2100" dirty="0" smtClean="0"/>
              <a:t>знания </a:t>
            </a:r>
            <a:r>
              <a:rPr lang="ru-RU" sz="2100" b="1" dirty="0"/>
              <a:t>конкретны; </a:t>
            </a:r>
            <a:endParaRPr lang="ru-RU" sz="2100" dirty="0" smtClean="0"/>
          </a:p>
          <a:p>
            <a:pPr marL="0" indent="0">
              <a:buNone/>
            </a:pPr>
            <a:r>
              <a:rPr lang="ru-RU" sz="2100" b="1" dirty="0" smtClean="0"/>
              <a:t>2. </a:t>
            </a:r>
            <a:r>
              <a:rPr lang="ru-RU" sz="2100" dirty="0" smtClean="0"/>
              <a:t>Знания носят </a:t>
            </a:r>
            <a:r>
              <a:rPr lang="ru-RU" sz="2100" b="1" dirty="0" smtClean="0"/>
              <a:t>интуитивный характер;</a:t>
            </a:r>
            <a:endParaRPr lang="ru-RU" sz="2100" b="1" dirty="0"/>
          </a:p>
          <a:p>
            <a:pPr marL="0" indent="0">
              <a:buNone/>
            </a:pPr>
            <a:r>
              <a:rPr lang="ru-RU" sz="2100" b="1" dirty="0" smtClean="0"/>
              <a:t>3. </a:t>
            </a:r>
            <a:r>
              <a:rPr lang="ru-RU" sz="2100" dirty="0" smtClean="0"/>
              <a:t>Передача знаний </a:t>
            </a:r>
            <a:r>
              <a:rPr lang="ru-RU" sz="2100" b="1" dirty="0" smtClean="0"/>
              <a:t>устная </a:t>
            </a:r>
            <a:r>
              <a:rPr lang="ru-RU" sz="2100" b="1" dirty="0" smtClean="0"/>
              <a:t>- сплетни</a:t>
            </a:r>
            <a:endParaRPr lang="ru-RU" sz="2100" b="1" dirty="0" smtClean="0"/>
          </a:p>
          <a:p>
            <a:pPr marL="0" indent="0">
              <a:buNone/>
            </a:pPr>
            <a:r>
              <a:rPr lang="ru-RU" sz="2100" b="1" dirty="0" smtClean="0"/>
              <a:t>4. Методы </a:t>
            </a:r>
            <a:r>
              <a:rPr lang="ru-RU" sz="2100" dirty="0" smtClean="0"/>
              <a:t>получения знаний: </a:t>
            </a:r>
            <a:r>
              <a:rPr lang="ru-RU" sz="2100" u="sng" dirty="0" smtClean="0"/>
              <a:t>наблюдение, размышление;</a:t>
            </a:r>
          </a:p>
          <a:p>
            <a:pPr marL="0" indent="0">
              <a:buNone/>
            </a:pPr>
            <a:r>
              <a:rPr lang="ru-RU" sz="2100" b="1" dirty="0" smtClean="0"/>
              <a:t>5. </a:t>
            </a:r>
            <a:r>
              <a:rPr lang="ru-RU" sz="2100" b="1" dirty="0"/>
              <a:t>-</a:t>
            </a:r>
            <a:endParaRPr lang="ru-RU" sz="2100" b="1" dirty="0" smtClean="0"/>
          </a:p>
          <a:p>
            <a:pPr marL="0" indent="0">
              <a:buNone/>
            </a:pPr>
            <a:endParaRPr lang="ru-RU" sz="2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98975" cy="639762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sz="9600" dirty="0"/>
          </a:p>
          <a:p>
            <a:pPr algn="ctr"/>
            <a:r>
              <a:rPr lang="ru-RU" sz="9600" dirty="0" smtClean="0"/>
              <a:t>Научная</a:t>
            </a:r>
          </a:p>
          <a:p>
            <a:pPr algn="ctr"/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68312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1. </a:t>
            </a:r>
            <a:r>
              <a:rPr lang="ru-RU" dirty="0" smtClean="0"/>
              <a:t>Научная психология стремится </a:t>
            </a:r>
            <a:r>
              <a:rPr lang="ru-RU" dirty="0"/>
              <a:t>к </a:t>
            </a:r>
            <a:r>
              <a:rPr lang="ru-RU" b="1" dirty="0" smtClean="0"/>
              <a:t>обобщениям;</a:t>
            </a:r>
          </a:p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dirty="0" smtClean="0"/>
              <a:t>Знания носят </a:t>
            </a:r>
            <a:r>
              <a:rPr lang="ru-RU" b="1" dirty="0" smtClean="0"/>
              <a:t>проверенный </a:t>
            </a:r>
            <a:r>
              <a:rPr lang="ru-RU" b="1" dirty="0" smtClean="0"/>
              <a:t>характер;</a:t>
            </a:r>
          </a:p>
          <a:p>
            <a:pPr marL="0" indent="0">
              <a:buNone/>
            </a:pPr>
            <a:r>
              <a:rPr lang="ru-RU" b="1" dirty="0" smtClean="0"/>
              <a:t>3. </a:t>
            </a:r>
            <a:r>
              <a:rPr lang="ru-RU" dirty="0" smtClean="0"/>
              <a:t>Передача знаний через </a:t>
            </a:r>
            <a:r>
              <a:rPr lang="ru-RU" b="1" dirty="0" smtClean="0"/>
              <a:t>научные журналы, книги</a:t>
            </a:r>
            <a:r>
              <a:rPr lang="ru-RU" b="1" dirty="0" smtClean="0"/>
              <a:t>, уроки/лекции;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4. Методы</a:t>
            </a:r>
            <a:r>
              <a:rPr lang="ru-RU" dirty="0" smtClean="0"/>
              <a:t> получения знаний: </a:t>
            </a:r>
            <a:r>
              <a:rPr lang="ru-RU" u="sng" dirty="0" smtClean="0"/>
              <a:t>беседа, опрос, тест, наблюдение, эксперимент, социометрия и т.д.;</a:t>
            </a:r>
          </a:p>
          <a:p>
            <a:pPr marL="0" indent="0">
              <a:buNone/>
            </a:pPr>
            <a:r>
              <a:rPr lang="ru-RU" dirty="0" smtClean="0"/>
              <a:t>5) </a:t>
            </a:r>
            <a:r>
              <a:rPr lang="ru-RU" b="1" dirty="0" smtClean="0"/>
              <a:t>Уникальный, разнообразный материал</a:t>
            </a:r>
            <a:r>
              <a:rPr lang="ru-RU" dirty="0" smtClean="0"/>
              <a:t>, недоступный </a:t>
            </a:r>
            <a:r>
              <a:rPr lang="ru-RU" dirty="0" smtClean="0"/>
              <a:t>во </a:t>
            </a:r>
            <a:r>
              <a:rPr lang="ru-RU" dirty="0"/>
              <a:t>всем своем объеме ни одному носителю житейской психологии.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32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Иногда здравый смысл не всегда такой уж здравый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ru-RU" dirty="0" smtClean="0">
                <a:solidFill>
                  <a:srgbClr val="FFFF00"/>
                </a:solidFill>
              </a:rPr>
              <a:t>Вольтер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ru-RU" i="1" dirty="0" smtClean="0"/>
          </a:p>
          <a:p>
            <a:pPr marL="0" indent="0" algn="ctr">
              <a:buNone/>
            </a:pPr>
            <a:endParaRPr lang="ru-RU" sz="4000" i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000" i="1" dirty="0" smtClean="0">
                <a:solidFill>
                  <a:schemeClr val="bg1"/>
                </a:solidFill>
              </a:rPr>
              <a:t>Сам </a:t>
            </a:r>
            <a:r>
              <a:rPr lang="ru-RU" sz="4000" i="1" dirty="0">
                <a:solidFill>
                  <a:schemeClr val="bg1"/>
                </a:solidFill>
              </a:rPr>
              <a:t>себе психолог - это как сам себе стоматолог. Больно, неудобно и чревато осложнениями... </a:t>
            </a:r>
            <a:endParaRPr lang="ru-RU" sz="4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515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Вопросы к аудитории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Что такое психология и что она изучает?</a:t>
            </a:r>
          </a:p>
          <a:p>
            <a:pPr marL="514350" indent="-514350">
              <a:buAutoNum type="arabicParenR"/>
            </a:pPr>
            <a:r>
              <a:rPr lang="ru-RU" dirty="0" smtClean="0"/>
              <a:t>Что для вас душа и где она расположена?</a:t>
            </a:r>
          </a:p>
          <a:p>
            <a:pPr marL="514350" indent="-514350">
              <a:buAutoNum type="arabicParenR"/>
            </a:pPr>
            <a:r>
              <a:rPr lang="ru-RU" dirty="0" smtClean="0"/>
              <a:t>Душа и психика одно и тоже?</a:t>
            </a:r>
          </a:p>
          <a:p>
            <a:pPr marL="514350" indent="-514350">
              <a:buAutoNum type="arabicParenR"/>
            </a:pPr>
            <a:r>
              <a:rPr lang="ru-RU" dirty="0" smtClean="0"/>
              <a:t>Нужно ли вам изучать психологию?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5) Ваши сплетни с друзьями можно назвать психологическими?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78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Ваши вопросы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80728"/>
            <a:ext cx="7776864" cy="5145435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b="1" u="sng" dirty="0" smtClean="0">
                <a:solidFill>
                  <a:schemeClr val="bg1"/>
                </a:solidFill>
              </a:rPr>
              <a:t>Психология</a:t>
            </a:r>
            <a:r>
              <a:rPr lang="ru-RU" sz="5400" dirty="0" smtClean="0">
                <a:solidFill>
                  <a:schemeClr val="bg1"/>
                </a:solidFill>
              </a:rPr>
              <a:t> – наука о самом сложном, что пока известно человеку </a:t>
            </a:r>
          </a:p>
          <a:p>
            <a:pPr marL="0" indent="0" algn="r">
              <a:buNone/>
            </a:pPr>
            <a:r>
              <a:rPr lang="ru-RU" sz="5400" b="1" i="1" dirty="0" smtClean="0">
                <a:solidFill>
                  <a:srgbClr val="FFFF00"/>
                </a:solidFill>
              </a:rPr>
              <a:t>(Ю. Б. </a:t>
            </a:r>
            <a:r>
              <a:rPr lang="ru-RU" sz="5400" b="1" i="1" dirty="0" err="1" smtClean="0">
                <a:solidFill>
                  <a:srgbClr val="FFFF00"/>
                </a:solidFill>
              </a:rPr>
              <a:t>Гиппенрейтер</a:t>
            </a:r>
            <a:r>
              <a:rPr lang="ru-RU" sz="5400" b="1" i="1" dirty="0" smtClean="0">
                <a:solidFill>
                  <a:srgbClr val="FFFF00"/>
                </a:solidFill>
              </a:rPr>
              <a:t>) </a:t>
            </a:r>
          </a:p>
          <a:p>
            <a:pPr marL="0" indent="0" algn="ctr">
              <a:buNone/>
            </a:pP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1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 algn="ctr" hangingPunct="0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Самое </a:t>
            </a:r>
            <a:r>
              <a:rPr lang="ru-RU" sz="4800" dirty="0">
                <a:solidFill>
                  <a:schemeClr val="bg1"/>
                </a:solidFill>
              </a:rPr>
              <a:t>главное в человеке – то, чего нельзя потрогать руками, увидеть глазами, нельзя взвесить и измерить.</a:t>
            </a:r>
          </a:p>
          <a:p>
            <a:pPr marL="0" indent="0" algn="r" hangingPunct="0">
              <a:buNone/>
            </a:pPr>
            <a:r>
              <a:rPr lang="ru-RU" sz="4800" b="1" i="1" dirty="0">
                <a:solidFill>
                  <a:srgbClr val="FFFF00"/>
                </a:solidFill>
              </a:rPr>
              <a:t>А. </a:t>
            </a:r>
            <a:r>
              <a:rPr lang="ru-RU" sz="4800" b="1" i="1" dirty="0" err="1">
                <a:solidFill>
                  <a:srgbClr val="FFFF00"/>
                </a:solidFill>
              </a:rPr>
              <a:t>Мень</a:t>
            </a:r>
            <a:endParaRPr lang="ru-RU" sz="4800" b="1" i="1" dirty="0">
              <a:solidFill>
                <a:srgbClr val="FFFF00"/>
              </a:solidFill>
            </a:endParaRPr>
          </a:p>
          <a:p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7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ЭТО...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352928" cy="3888432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 </a:t>
            </a:r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Психология</a:t>
            </a:r>
            <a:r>
              <a:rPr lang="ru-RU" sz="2800" dirty="0" smtClean="0"/>
              <a:t> </a:t>
            </a:r>
            <a:r>
              <a:rPr lang="ru-RU" sz="2800" i="1" dirty="0" smtClean="0">
                <a:solidFill>
                  <a:schemeClr val="bg1"/>
                </a:solidFill>
              </a:rPr>
              <a:t>(от древ. </a:t>
            </a:r>
            <a:r>
              <a:rPr lang="ru-RU" sz="2800" i="1" dirty="0">
                <a:solidFill>
                  <a:schemeClr val="bg1"/>
                </a:solidFill>
              </a:rPr>
              <a:t>г</a:t>
            </a:r>
            <a:r>
              <a:rPr lang="ru-RU" sz="2800" i="1" dirty="0" smtClean="0">
                <a:solidFill>
                  <a:schemeClr val="bg1"/>
                </a:solidFill>
              </a:rPr>
              <a:t>реч. </a:t>
            </a:r>
            <a:r>
              <a:rPr lang="el-GR" sz="2800" i="1" u="sng" dirty="0">
                <a:solidFill>
                  <a:schemeClr val="bg1"/>
                </a:solidFill>
              </a:rPr>
              <a:t>ψυχη ("</a:t>
            </a:r>
            <a:r>
              <a:rPr lang="en-US" sz="2800" i="1" u="sng" dirty="0">
                <a:solidFill>
                  <a:schemeClr val="bg1"/>
                </a:solidFill>
              </a:rPr>
              <a:t>psyche", </a:t>
            </a:r>
            <a:r>
              <a:rPr lang="en-US" sz="2800" i="1" dirty="0">
                <a:solidFill>
                  <a:schemeClr val="bg1"/>
                </a:solidFill>
              </a:rPr>
              <a:t>"</a:t>
            </a:r>
            <a:r>
              <a:rPr lang="ru-RU" sz="2800" i="1" dirty="0" err="1">
                <a:solidFill>
                  <a:schemeClr val="bg1"/>
                </a:solidFill>
              </a:rPr>
              <a:t>псюхе</a:t>
            </a:r>
            <a:r>
              <a:rPr lang="ru-RU" sz="2800" i="1" dirty="0">
                <a:solidFill>
                  <a:schemeClr val="bg1"/>
                </a:solidFill>
              </a:rPr>
              <a:t>") — душа и </a:t>
            </a:r>
            <a:r>
              <a:rPr lang="el-GR" sz="2800" i="1" u="sng" dirty="0">
                <a:solidFill>
                  <a:schemeClr val="bg1"/>
                </a:solidFill>
              </a:rPr>
              <a:t>λογος ("</a:t>
            </a:r>
            <a:r>
              <a:rPr lang="ru-RU" sz="2800" i="1" u="sng" dirty="0">
                <a:solidFill>
                  <a:schemeClr val="bg1"/>
                </a:solidFill>
              </a:rPr>
              <a:t>логос")</a:t>
            </a:r>
            <a:r>
              <a:rPr lang="ru-RU" sz="2800" i="1" dirty="0">
                <a:solidFill>
                  <a:schemeClr val="bg1"/>
                </a:solidFill>
              </a:rPr>
              <a:t> — знание или </a:t>
            </a:r>
            <a:r>
              <a:rPr lang="ru-RU" sz="2800" i="1" dirty="0" smtClean="0">
                <a:solidFill>
                  <a:schemeClr val="bg1"/>
                </a:solidFill>
              </a:rPr>
              <a:t>изучение) </a:t>
            </a:r>
            <a:r>
              <a:rPr lang="ru-RU" sz="2800" dirty="0" smtClean="0">
                <a:solidFill>
                  <a:schemeClr val="bg1"/>
                </a:solidFill>
              </a:rPr>
              <a:t>- наука состоящее из теоретического и практического знания, изучающая </a:t>
            </a:r>
            <a:r>
              <a:rPr lang="ru-RU" sz="2800" b="1" i="1" u="sng" dirty="0" smtClean="0">
                <a:solidFill>
                  <a:schemeClr val="bg1"/>
                </a:solidFill>
              </a:rPr>
              <a:t>душу</a:t>
            </a:r>
            <a:r>
              <a:rPr lang="ru-RU" sz="2800" dirty="0" smtClean="0">
                <a:solidFill>
                  <a:schemeClr val="bg1"/>
                </a:solidFill>
              </a:rPr>
              <a:t>  (психику, психические процессы)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21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78621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Почему именно плюхе обозначает душу? Миф о Эроте (сыне Афродиты) и Психеи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0888"/>
            <a:ext cx="4788024" cy="4437112"/>
          </a:xfrm>
        </p:spPr>
      </p:pic>
      <p:pic>
        <p:nvPicPr>
          <p:cNvPr id="2050" name="Picture 2" descr="http://artsportal.ru/picturies/big/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20888"/>
            <a:ext cx="4067944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6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217443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u="sng" dirty="0" smtClean="0">
                <a:solidFill>
                  <a:schemeClr val="bg1"/>
                </a:solidFill>
              </a:rPr>
              <a:t>Психика</a:t>
            </a:r>
            <a:r>
              <a:rPr lang="ru-RU" b="1" dirty="0" smtClean="0">
                <a:solidFill>
                  <a:schemeClr val="bg1"/>
                </a:solidFill>
              </a:rPr>
              <a:t> – </a:t>
            </a:r>
            <a:r>
              <a:rPr lang="ru-RU" dirty="0" smtClean="0">
                <a:solidFill>
                  <a:schemeClr val="bg1"/>
                </a:solidFill>
              </a:rPr>
              <a:t>свойство высокоорганизованной живой  материи, субъективное отражение объективного мира, необходимое человеку (или животному) для  активной деятельности в нем и управления своим </a:t>
            </a:r>
            <a:r>
              <a:rPr lang="ru-RU" dirty="0" smtClean="0">
                <a:solidFill>
                  <a:schemeClr val="bg1"/>
                </a:solidFill>
              </a:rPr>
              <a:t>поведением. 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ru-RU" sz="4000" b="1" u="sng" dirty="0">
                <a:solidFill>
                  <a:schemeClr val="bg1"/>
                </a:solidFill>
              </a:rPr>
              <a:t>Психика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— субъективный внутренний мир человека, </a:t>
            </a:r>
            <a:r>
              <a:rPr lang="ru-RU" dirty="0" smtClean="0">
                <a:solidFill>
                  <a:schemeClr val="bg1"/>
                </a:solidFill>
              </a:rPr>
              <a:t>опосредующий </a:t>
            </a:r>
            <a:r>
              <a:rPr lang="ru-RU" dirty="0">
                <a:solidFill>
                  <a:schemeClr val="bg1"/>
                </a:solidFill>
              </a:rPr>
              <a:t>взаимодействие человека с внешним миром.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Формы проявления психики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373616" cy="4525963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Психологические явления </a:t>
            </a:r>
            <a:r>
              <a:rPr lang="ru-RU" dirty="0" smtClean="0"/>
              <a:t>– факты </a:t>
            </a:r>
            <a:r>
              <a:rPr lang="ru-RU" b="1" u="sng" dirty="0" smtClean="0">
                <a:solidFill>
                  <a:srgbClr val="00B050"/>
                </a:solidFill>
              </a:rPr>
              <a:t>внутреннего субъективного опыта </a:t>
            </a:r>
            <a:r>
              <a:rPr lang="ru-RU" dirty="0" smtClean="0"/>
              <a:t>(мысли чувства, желания, образы, переживания и т.д.), которые осознаются человеком</a:t>
            </a:r>
          </a:p>
          <a:p>
            <a:pPr marL="0" indent="0">
              <a:buNone/>
            </a:pPr>
            <a:r>
              <a:rPr lang="ru-RU" dirty="0" smtClean="0"/>
              <a:t>То есть то что мы </a:t>
            </a:r>
            <a:r>
              <a:rPr lang="ru-RU" i="1" dirty="0" smtClean="0"/>
              <a:t>видим, чувствуем, мыслим, вспоминаем и т.д.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62322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363272" cy="5904656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Внутренний мир </a:t>
            </a:r>
            <a:r>
              <a:rPr lang="ru-RU" sz="3600" dirty="0" smtClean="0">
                <a:solidFill>
                  <a:schemeClr val="bg1"/>
                </a:solidFill>
              </a:rPr>
              <a:t>– как бы большая сцена, на которой происходят различные события, а мы одновременно являемся и действующими </a:t>
            </a:r>
            <a:r>
              <a:rPr lang="ru-RU" sz="3600" dirty="0" smtClean="0">
                <a:solidFill>
                  <a:schemeClr val="bg1"/>
                </a:solidFill>
              </a:rPr>
              <a:t>лицами </a:t>
            </a:r>
            <a:r>
              <a:rPr lang="ru-RU" sz="3600" dirty="0" smtClean="0">
                <a:solidFill>
                  <a:schemeClr val="bg1"/>
                </a:solidFill>
              </a:rPr>
              <a:t>и зрителями</a:t>
            </a:r>
          </a:p>
          <a:p>
            <a:pPr marL="0" indent="0" algn="r">
              <a:buNone/>
            </a:pPr>
            <a:r>
              <a:rPr lang="ru-RU" sz="3600" b="1" dirty="0" smtClean="0">
                <a:solidFill>
                  <a:srgbClr val="FFFF00"/>
                </a:solidFill>
              </a:rPr>
              <a:t>(</a:t>
            </a:r>
            <a:r>
              <a:rPr lang="ru-RU" sz="3600" b="1" i="1" dirty="0" smtClean="0">
                <a:solidFill>
                  <a:srgbClr val="FFFF00"/>
                </a:solidFill>
              </a:rPr>
              <a:t>Ю. Б. </a:t>
            </a:r>
            <a:r>
              <a:rPr lang="ru-RU" sz="3600" b="1" i="1" dirty="0" err="1" smtClean="0">
                <a:solidFill>
                  <a:srgbClr val="FFFF00"/>
                </a:solidFill>
              </a:rPr>
              <a:t>Гиппенрейтер</a:t>
            </a:r>
            <a:r>
              <a:rPr lang="ru-RU" sz="3600" b="1" i="1" dirty="0" smtClean="0">
                <a:solidFill>
                  <a:srgbClr val="FFFF00"/>
                </a:solidFill>
              </a:rPr>
              <a:t>)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97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713</Words>
  <Application>Microsoft Office PowerPoint</Application>
  <PresentationFormat>Экран (4:3)</PresentationFormat>
  <Paragraphs>102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Психология как наука</vt:lpstr>
      <vt:lpstr>План урока</vt:lpstr>
      <vt:lpstr>Презентация PowerPoint</vt:lpstr>
      <vt:lpstr>Презентация PowerPoint</vt:lpstr>
      <vt:lpstr>ПСИХОЛОГИЯ ЭТО...</vt:lpstr>
      <vt:lpstr>Почему именно плюхе обозначает душу? Миф о Эроте (сыне Афродиты) и Психеи</vt:lpstr>
      <vt:lpstr>Презентация PowerPoint</vt:lpstr>
      <vt:lpstr>Формы проявления психики</vt:lpstr>
      <vt:lpstr>Презентация PowerPoint</vt:lpstr>
      <vt:lpstr>Формы проявления психики</vt:lpstr>
      <vt:lpstr>Презентация PowerPoint</vt:lpstr>
      <vt:lpstr>Что изучает психология (общая) по Р.С. Немову</vt:lpstr>
      <vt:lpstr>Зачем обычные люди изучают психологию?</vt:lpstr>
      <vt:lpstr>Зачем нам знать о самом себе и о других?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Научная и житейская психология</vt:lpstr>
      <vt:lpstr>Презентация PowerPoint</vt:lpstr>
      <vt:lpstr>Презентация PowerPoint</vt:lpstr>
      <vt:lpstr>Вопросы к аудитории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как наука</dc:title>
  <dc:creator>днс</dc:creator>
  <cp:lastModifiedBy>карина</cp:lastModifiedBy>
  <cp:revision>39</cp:revision>
  <dcterms:created xsi:type="dcterms:W3CDTF">2012-09-23T04:04:18Z</dcterms:created>
  <dcterms:modified xsi:type="dcterms:W3CDTF">2015-09-04T14:33:39Z</dcterms:modified>
</cp:coreProperties>
</file>